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xend Deca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2" Target="../media/image68.jpe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jpeg" Type="http://schemas.openxmlformats.org/officeDocument/2006/relationships/image"/><Relationship Id="rId3" Target="../media/image86.jpeg" Type="http://schemas.openxmlformats.org/officeDocument/2006/relationships/image"/><Relationship Id="rId4" Target="../media/image87.jpe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jpeg" Type="http://schemas.openxmlformats.org/officeDocument/2006/relationships/image"/><Relationship Id="rId3" Target="../media/image93.png" Type="http://schemas.openxmlformats.org/officeDocument/2006/relationships/image"/><Relationship Id="rId4" Target="../media/image94.svg" Type="http://schemas.openxmlformats.org/officeDocument/2006/relationships/image"/><Relationship Id="rId5" Target="../media/image95.png" Type="http://schemas.openxmlformats.org/officeDocument/2006/relationships/image"/><Relationship Id="rId6" Target="../media/image96.svg" Type="http://schemas.openxmlformats.org/officeDocument/2006/relationships/image"/><Relationship Id="rId7" Target="../media/image97.png" Type="http://schemas.openxmlformats.org/officeDocument/2006/relationships/image"/><Relationship Id="rId8" Target="../media/image9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jpeg" Type="http://schemas.openxmlformats.org/officeDocument/2006/relationships/image"/><Relationship Id="rId3" Target="../media/image100.png" Type="http://schemas.openxmlformats.org/officeDocument/2006/relationships/image"/><Relationship Id="rId4" Target="../media/image101.svg" Type="http://schemas.openxmlformats.org/officeDocument/2006/relationships/image"/><Relationship Id="rId5" Target="../media/image102.png" Type="http://schemas.openxmlformats.org/officeDocument/2006/relationships/image"/><Relationship Id="rId6" Target="../media/image103.svg" Type="http://schemas.openxmlformats.org/officeDocument/2006/relationships/image"/><Relationship Id="rId7" Target="../media/image104.png" Type="http://schemas.openxmlformats.org/officeDocument/2006/relationships/image"/><Relationship Id="rId8" Target="../media/image10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8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8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8.pn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48622" y="1833925"/>
            <a:ext cx="2672061" cy="2085209"/>
            <a:chOff x="0" y="0"/>
            <a:chExt cx="911357" cy="7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3680" y="-8369"/>
              <a:ext cx="953502" cy="719569"/>
            </a:xfrm>
            <a:custGeom>
              <a:avLst/>
              <a:gdLst/>
              <a:ahLst/>
              <a:cxnLst/>
              <a:rect r="r" b="b" t="t" l="l"/>
              <a:pathLst>
                <a:path h="719569" w="953502">
                  <a:moveTo>
                    <a:pt x="69810" y="121927"/>
                  </a:moveTo>
                  <a:cubicBezTo>
                    <a:pt x="0" y="230500"/>
                    <a:pt x="47975" y="336178"/>
                    <a:pt x="113397" y="392266"/>
                  </a:cubicBezTo>
                  <a:lnTo>
                    <a:pt x="495914" y="719569"/>
                  </a:lnTo>
                  <a:lnTo>
                    <a:pt x="870358" y="393436"/>
                  </a:lnTo>
                  <a:cubicBezTo>
                    <a:pt x="931205" y="333099"/>
                    <a:pt x="953503" y="269099"/>
                    <a:pt x="941575" y="197834"/>
                  </a:cubicBezTo>
                  <a:cubicBezTo>
                    <a:pt x="923682" y="99251"/>
                    <a:pt x="832594" y="22767"/>
                    <a:pt x="720070" y="11845"/>
                  </a:cubicBezTo>
                  <a:cubicBezTo>
                    <a:pt x="651057" y="5218"/>
                    <a:pt x="584390" y="22636"/>
                    <a:pt x="532359" y="61198"/>
                  </a:cubicBezTo>
                  <a:cubicBezTo>
                    <a:pt x="518354" y="71573"/>
                    <a:pt x="505837" y="83173"/>
                    <a:pt x="494928" y="95780"/>
                  </a:cubicBezTo>
                  <a:cubicBezTo>
                    <a:pt x="481983" y="81425"/>
                    <a:pt x="466807" y="68294"/>
                    <a:pt x="449640" y="56657"/>
                  </a:cubicBezTo>
                  <a:cubicBezTo>
                    <a:pt x="389807" y="16102"/>
                    <a:pt x="313643" y="0"/>
                    <a:pt x="240484" y="12523"/>
                  </a:cubicBezTo>
                  <a:cubicBezTo>
                    <a:pt x="171194" y="24461"/>
                    <a:pt x="108999" y="64323"/>
                    <a:pt x="69810" y="121927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5440" y="12700"/>
              <a:ext cx="740477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05720" y="685519"/>
            <a:ext cx="2246447" cy="2246447"/>
          </a:xfrm>
          <a:custGeom>
            <a:avLst/>
            <a:gdLst/>
            <a:ahLst/>
            <a:cxnLst/>
            <a:rect r="r" b="b" t="t" l="l"/>
            <a:pathLst>
              <a:path h="2246447" w="2246447">
                <a:moveTo>
                  <a:pt x="0" y="0"/>
                </a:moveTo>
                <a:lnTo>
                  <a:pt x="2246447" y="0"/>
                </a:lnTo>
                <a:lnTo>
                  <a:pt x="2246447" y="2246447"/>
                </a:lnTo>
                <a:lnTo>
                  <a:pt x="0" y="2246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28944" y="6413986"/>
            <a:ext cx="2392728" cy="2272095"/>
          </a:xfrm>
          <a:custGeom>
            <a:avLst/>
            <a:gdLst/>
            <a:ahLst/>
            <a:cxnLst/>
            <a:rect r="r" b="b" t="t" l="l"/>
            <a:pathLst>
              <a:path h="2272095" w="2392728">
                <a:moveTo>
                  <a:pt x="0" y="0"/>
                </a:moveTo>
                <a:lnTo>
                  <a:pt x="2392728" y="0"/>
                </a:lnTo>
                <a:lnTo>
                  <a:pt x="2392728" y="2272095"/>
                </a:lnTo>
                <a:lnTo>
                  <a:pt x="0" y="2272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2007671" y="7604744"/>
            <a:ext cx="674585" cy="2632527"/>
          </a:xfrm>
          <a:custGeom>
            <a:avLst/>
            <a:gdLst/>
            <a:ahLst/>
            <a:cxnLst/>
            <a:rect r="r" b="b" t="t" l="l"/>
            <a:pathLst>
              <a:path h="2632527" w="674585">
                <a:moveTo>
                  <a:pt x="0" y="0"/>
                </a:moveTo>
                <a:lnTo>
                  <a:pt x="674585" y="0"/>
                </a:lnTo>
                <a:lnTo>
                  <a:pt x="674585" y="2632527"/>
                </a:lnTo>
                <a:lnTo>
                  <a:pt x="0" y="2632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3362" y="6413986"/>
            <a:ext cx="7221290" cy="1543050"/>
            <a:chOff x="0" y="0"/>
            <a:chExt cx="1901904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1904" cy="406400"/>
            </a:xfrm>
            <a:custGeom>
              <a:avLst/>
              <a:gdLst/>
              <a:ahLst/>
              <a:cxnLst/>
              <a:rect r="r" b="b" t="t" l="l"/>
              <a:pathLst>
                <a:path h="406400" w="1901904">
                  <a:moveTo>
                    <a:pt x="1698704" y="0"/>
                  </a:moveTo>
                  <a:cubicBezTo>
                    <a:pt x="1810928" y="0"/>
                    <a:pt x="1901904" y="90976"/>
                    <a:pt x="1901904" y="203200"/>
                  </a:cubicBezTo>
                  <a:cubicBezTo>
                    <a:pt x="1901904" y="315424"/>
                    <a:pt x="1810928" y="406400"/>
                    <a:pt x="169870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0190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29837" y="522164"/>
            <a:ext cx="6062780" cy="2573157"/>
          </a:xfrm>
          <a:custGeom>
            <a:avLst/>
            <a:gdLst/>
            <a:ahLst/>
            <a:cxnLst/>
            <a:rect r="r" b="b" t="t" l="l"/>
            <a:pathLst>
              <a:path h="2573157" w="6062780">
                <a:moveTo>
                  <a:pt x="0" y="0"/>
                </a:moveTo>
                <a:lnTo>
                  <a:pt x="6062780" y="0"/>
                </a:lnTo>
                <a:lnTo>
                  <a:pt x="6062780" y="2573157"/>
                </a:lnTo>
                <a:lnTo>
                  <a:pt x="0" y="2573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789091"/>
            <a:ext cx="8683411" cy="132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24"/>
              </a:lnSpc>
              <a:spcBef>
                <a:spcPct val="0"/>
              </a:spcBef>
            </a:pPr>
            <a:r>
              <a:rPr lang="en-US" sz="7731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DoctorSathi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4626" y="6530191"/>
            <a:ext cx="576659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Capstone Project: Bimal Kandel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Youngstown State University</a:t>
            </a:r>
          </a:p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MCIS, CSCI 6991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249343"/>
            <a:ext cx="15082432" cy="122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Convenient Appointment Scheduling &amp; EHR (Electronic Health Report Management) for Physicians and Patients in Nepal.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9696799"/>
            <a:ext cx="15082432" cy="41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@right reserved to Bimal Kandel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751" r="0" b="-837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488" y="447544"/>
            <a:ext cx="1749110" cy="1744737"/>
          </a:xfrm>
          <a:custGeom>
            <a:avLst/>
            <a:gdLst/>
            <a:ahLst/>
            <a:cxnLst/>
            <a:rect r="r" b="b" t="t" l="l"/>
            <a:pathLst>
              <a:path h="1744737" w="1749110">
                <a:moveTo>
                  <a:pt x="0" y="0"/>
                </a:moveTo>
                <a:lnTo>
                  <a:pt x="1749110" y="0"/>
                </a:lnTo>
                <a:lnTo>
                  <a:pt x="1749110" y="1744738"/>
                </a:lnTo>
                <a:lnTo>
                  <a:pt x="0" y="174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49958" y="1522536"/>
            <a:ext cx="10179587" cy="3463305"/>
            <a:chOff x="0" y="0"/>
            <a:chExt cx="13572783" cy="46177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3572783" cy="3688903"/>
              <a:chOff x="0" y="0"/>
              <a:chExt cx="3128759" cy="85035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28759" cy="850355"/>
              </a:xfrm>
              <a:custGeom>
                <a:avLst/>
                <a:gdLst/>
                <a:ahLst/>
                <a:cxnLst/>
                <a:rect r="r" b="b" t="t" l="l"/>
                <a:pathLst>
                  <a:path h="850355" w="3128759">
                    <a:moveTo>
                      <a:pt x="3128759" y="425178"/>
                    </a:moveTo>
                    <a:lnTo>
                      <a:pt x="2722359" y="0"/>
                    </a:lnTo>
                    <a:lnTo>
                      <a:pt x="2722359" y="203200"/>
                    </a:lnTo>
                    <a:lnTo>
                      <a:pt x="0" y="203200"/>
                    </a:lnTo>
                    <a:lnTo>
                      <a:pt x="0" y="647155"/>
                    </a:lnTo>
                    <a:lnTo>
                      <a:pt x="2722359" y="647155"/>
                    </a:lnTo>
                    <a:lnTo>
                      <a:pt x="2722359" y="850355"/>
                    </a:lnTo>
                    <a:lnTo>
                      <a:pt x="3128759" y="425178"/>
                    </a:lnTo>
                    <a:close/>
                  </a:path>
                </a:pathLst>
              </a:custGeom>
              <a:solidFill>
                <a:srgbClr val="86B0C8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165100"/>
                <a:ext cx="3027159" cy="482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579150"/>
              <a:ext cx="12615166" cy="4038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19"/>
                </a:lnSpc>
              </a:pPr>
            </a:p>
            <a:p>
              <a:pPr algn="just" marL="465598" indent="-232799" lvl="1">
                <a:lnSpc>
                  <a:spcPts val="3019"/>
                </a:lnSpc>
                <a:buFont typeface="Arial"/>
                <a:buChar char="•"/>
              </a:pPr>
              <a:r>
                <a:rPr lang="en-US" sz="2156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Developed simple interface for patients of all ages could use the interface easily and intuitively.</a:t>
              </a:r>
            </a:p>
            <a:p>
              <a:pPr algn="just" marL="465598" indent="-232799" lvl="1">
                <a:lnSpc>
                  <a:spcPts val="3019"/>
                </a:lnSpc>
                <a:buFont typeface="Arial"/>
                <a:buChar char="•"/>
              </a:pPr>
              <a:r>
                <a:rPr lang="en-US" sz="2156">
                  <a:solidFill>
                    <a:srgbClr val="FFFFFF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Gathered few users inputs for iterative enhancements.</a:t>
              </a:r>
            </a:p>
            <a:p>
              <a:pPr algn="just">
                <a:lnSpc>
                  <a:spcPts val="3019"/>
                </a:lnSpc>
              </a:pPr>
            </a:p>
            <a:p>
              <a:pPr algn="just">
                <a:lnSpc>
                  <a:spcPts val="3019"/>
                </a:lnSpc>
              </a:pPr>
            </a:p>
            <a:p>
              <a:pPr algn="just">
                <a:lnSpc>
                  <a:spcPts val="3019"/>
                </a:lnSpc>
              </a:pPr>
            </a:p>
            <a:p>
              <a:pPr algn="just">
                <a:lnSpc>
                  <a:spcPts val="30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31431" y="2019108"/>
            <a:ext cx="2597949" cy="1880315"/>
            <a:chOff x="0" y="0"/>
            <a:chExt cx="112301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3010" cy="812800"/>
            </a:xfrm>
            <a:custGeom>
              <a:avLst/>
              <a:gdLst/>
              <a:ahLst/>
              <a:cxnLst/>
              <a:rect r="r" b="b" t="t" l="l"/>
              <a:pathLst>
                <a:path h="812800" w="1123010">
                  <a:moveTo>
                    <a:pt x="561505" y="0"/>
                  </a:moveTo>
                  <a:lnTo>
                    <a:pt x="1123010" y="203200"/>
                  </a:lnTo>
                  <a:lnTo>
                    <a:pt x="1123010" y="609600"/>
                  </a:lnTo>
                  <a:lnTo>
                    <a:pt x="561505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561505" y="0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2075"/>
              <a:ext cx="112301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UI INTERFACE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49958" y="414966"/>
            <a:ext cx="10952546" cy="94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DDBAAC"/>
                </a:solidFill>
                <a:latin typeface="Lexend Deca"/>
                <a:ea typeface="Lexend Deca"/>
                <a:cs typeface="Lexend Deca"/>
                <a:sym typeface="Lexend Deca"/>
              </a:rPr>
              <a:t>Key Experiments : Trial &amp; Error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049958" y="4404912"/>
            <a:ext cx="10023618" cy="2967761"/>
            <a:chOff x="0" y="0"/>
            <a:chExt cx="3334874" cy="9873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34874" cy="987379"/>
            </a:xfrm>
            <a:custGeom>
              <a:avLst/>
              <a:gdLst/>
              <a:ahLst/>
              <a:cxnLst/>
              <a:rect r="r" b="b" t="t" l="l"/>
              <a:pathLst>
                <a:path h="987379" w="3334874">
                  <a:moveTo>
                    <a:pt x="3334874" y="493689"/>
                  </a:moveTo>
                  <a:lnTo>
                    <a:pt x="2928474" y="0"/>
                  </a:lnTo>
                  <a:lnTo>
                    <a:pt x="2928474" y="203200"/>
                  </a:lnTo>
                  <a:lnTo>
                    <a:pt x="0" y="203200"/>
                  </a:lnTo>
                  <a:lnTo>
                    <a:pt x="0" y="784179"/>
                  </a:lnTo>
                  <a:lnTo>
                    <a:pt x="2928474" y="784179"/>
                  </a:lnTo>
                  <a:lnTo>
                    <a:pt x="2928474" y="987379"/>
                  </a:lnTo>
                  <a:lnTo>
                    <a:pt x="3334874" y="493689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65100"/>
              <a:ext cx="3233274" cy="619079"/>
            </a:xfrm>
            <a:prstGeom prst="rect">
              <a:avLst/>
            </a:prstGeom>
          </p:spPr>
          <p:txBody>
            <a:bodyPr anchor="ctr" rtlCol="false" tIns="40214" lIns="40214" bIns="40214" rIns="4021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049958" y="5105400"/>
            <a:ext cx="8867513" cy="145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</a:p>
          <a:p>
            <a:pPr algn="just" marL="453362" indent="-226681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Stress tests to handle high user volumes.</a:t>
            </a:r>
          </a:p>
          <a:p>
            <a:pPr algn="just" marL="453362" indent="-226681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Database optimization for quick access to reports and appointment information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231431" y="4918829"/>
            <a:ext cx="2597949" cy="2035178"/>
            <a:chOff x="0" y="0"/>
            <a:chExt cx="1054161" cy="82580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4161" cy="825807"/>
            </a:xfrm>
            <a:custGeom>
              <a:avLst/>
              <a:gdLst/>
              <a:ahLst/>
              <a:cxnLst/>
              <a:rect r="r" b="b" t="t" l="l"/>
              <a:pathLst>
                <a:path h="825807" w="1054161">
                  <a:moveTo>
                    <a:pt x="527080" y="0"/>
                  </a:moveTo>
                  <a:lnTo>
                    <a:pt x="1054161" y="203200"/>
                  </a:lnTo>
                  <a:lnTo>
                    <a:pt x="1054161" y="622607"/>
                  </a:lnTo>
                  <a:lnTo>
                    <a:pt x="527080" y="825807"/>
                  </a:lnTo>
                  <a:lnTo>
                    <a:pt x="0" y="622607"/>
                  </a:lnTo>
                  <a:lnTo>
                    <a:pt x="0" y="203200"/>
                  </a:lnTo>
                  <a:lnTo>
                    <a:pt x="527080" y="0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2075"/>
              <a:ext cx="1054161" cy="59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SYSTEM PERFORMANCE TESTING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49958" y="7420298"/>
            <a:ext cx="10023618" cy="2784428"/>
            <a:chOff x="0" y="0"/>
            <a:chExt cx="3334874" cy="9263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34874" cy="926384"/>
            </a:xfrm>
            <a:custGeom>
              <a:avLst/>
              <a:gdLst/>
              <a:ahLst/>
              <a:cxnLst/>
              <a:rect r="r" b="b" t="t" l="l"/>
              <a:pathLst>
                <a:path h="926384" w="3334874">
                  <a:moveTo>
                    <a:pt x="3334874" y="463192"/>
                  </a:moveTo>
                  <a:lnTo>
                    <a:pt x="2928474" y="0"/>
                  </a:lnTo>
                  <a:lnTo>
                    <a:pt x="2928474" y="203200"/>
                  </a:lnTo>
                  <a:lnTo>
                    <a:pt x="0" y="203200"/>
                  </a:lnTo>
                  <a:lnTo>
                    <a:pt x="0" y="723184"/>
                  </a:lnTo>
                  <a:lnTo>
                    <a:pt x="2928474" y="723184"/>
                  </a:lnTo>
                  <a:lnTo>
                    <a:pt x="2928474" y="926384"/>
                  </a:lnTo>
                  <a:lnTo>
                    <a:pt x="3334874" y="463192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65100"/>
              <a:ext cx="3233274" cy="558084"/>
            </a:xfrm>
            <a:prstGeom prst="rect">
              <a:avLst/>
            </a:prstGeom>
          </p:spPr>
          <p:txBody>
            <a:bodyPr anchor="ctr" rtlCol="false" tIns="40214" lIns="40214" bIns="40214" rIns="4021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223106" y="6798924"/>
            <a:ext cx="8521216" cy="194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474952" indent="-237476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</a:t>
            </a:r>
            <a:r>
              <a:rPr lang="en-US" sz="21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dherence to Nepal's laws governing healthcare data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231431" y="7794923"/>
            <a:ext cx="2597949" cy="2035178"/>
            <a:chOff x="0" y="0"/>
            <a:chExt cx="1054161" cy="8258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4161" cy="825807"/>
            </a:xfrm>
            <a:custGeom>
              <a:avLst/>
              <a:gdLst/>
              <a:ahLst/>
              <a:cxnLst/>
              <a:rect r="r" b="b" t="t" l="l"/>
              <a:pathLst>
                <a:path h="825807" w="1054161">
                  <a:moveTo>
                    <a:pt x="527080" y="0"/>
                  </a:moveTo>
                  <a:lnTo>
                    <a:pt x="1054161" y="203200"/>
                  </a:lnTo>
                  <a:lnTo>
                    <a:pt x="1054161" y="622607"/>
                  </a:lnTo>
                  <a:lnTo>
                    <a:pt x="527080" y="825807"/>
                  </a:lnTo>
                  <a:lnTo>
                    <a:pt x="0" y="622607"/>
                  </a:lnTo>
                  <a:lnTo>
                    <a:pt x="0" y="203200"/>
                  </a:lnTo>
                  <a:lnTo>
                    <a:pt x="527080" y="0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2075"/>
              <a:ext cx="1054161" cy="594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SYSTEM PERFORMANCE TESTING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4598543" y="8812512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7" y="0"/>
                </a:lnTo>
                <a:lnTo>
                  <a:pt x="4025767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4041" y="1857698"/>
            <a:ext cx="10005979" cy="1357713"/>
            <a:chOff x="0" y="0"/>
            <a:chExt cx="2635319" cy="3575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5320" cy="357587"/>
            </a:xfrm>
            <a:custGeom>
              <a:avLst/>
              <a:gdLst/>
              <a:ahLst/>
              <a:cxnLst/>
              <a:rect r="r" b="b" t="t" l="l"/>
              <a:pathLst>
                <a:path h="357587" w="2635320">
                  <a:moveTo>
                    <a:pt x="39460" y="0"/>
                  </a:moveTo>
                  <a:lnTo>
                    <a:pt x="2595859" y="0"/>
                  </a:lnTo>
                  <a:cubicBezTo>
                    <a:pt x="2606325" y="0"/>
                    <a:pt x="2616362" y="4157"/>
                    <a:pt x="2623762" y="11558"/>
                  </a:cubicBezTo>
                  <a:cubicBezTo>
                    <a:pt x="2631162" y="18958"/>
                    <a:pt x="2635320" y="28995"/>
                    <a:pt x="2635320" y="39460"/>
                  </a:cubicBezTo>
                  <a:lnTo>
                    <a:pt x="2635320" y="318127"/>
                  </a:lnTo>
                  <a:cubicBezTo>
                    <a:pt x="2635320" y="328592"/>
                    <a:pt x="2631162" y="338629"/>
                    <a:pt x="2623762" y="346029"/>
                  </a:cubicBezTo>
                  <a:cubicBezTo>
                    <a:pt x="2616362" y="353430"/>
                    <a:pt x="2606325" y="357587"/>
                    <a:pt x="2595859" y="357587"/>
                  </a:cubicBezTo>
                  <a:lnTo>
                    <a:pt x="39460" y="357587"/>
                  </a:lnTo>
                  <a:cubicBezTo>
                    <a:pt x="28995" y="357587"/>
                    <a:pt x="18958" y="353430"/>
                    <a:pt x="11558" y="346029"/>
                  </a:cubicBezTo>
                  <a:cubicBezTo>
                    <a:pt x="4157" y="338629"/>
                    <a:pt x="0" y="328592"/>
                    <a:pt x="0" y="318127"/>
                  </a:cubicBezTo>
                  <a:lnTo>
                    <a:pt x="0" y="39460"/>
                  </a:lnTo>
                  <a:cubicBezTo>
                    <a:pt x="0" y="28995"/>
                    <a:pt x="4157" y="18958"/>
                    <a:pt x="11558" y="11558"/>
                  </a:cubicBezTo>
                  <a:cubicBezTo>
                    <a:pt x="18958" y="4157"/>
                    <a:pt x="28995" y="0"/>
                    <a:pt x="3946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35319" cy="39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Doctors are easily accessible, cutting down on wait times.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treamlined administration of medical histories with safe report storage.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67238" y="1691999"/>
            <a:ext cx="4720762" cy="8595001"/>
            <a:chOff x="0" y="0"/>
            <a:chExt cx="1061769" cy="1933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1769" cy="1933142"/>
            </a:xfrm>
            <a:custGeom>
              <a:avLst/>
              <a:gdLst/>
              <a:ahLst/>
              <a:cxnLst/>
              <a:rect r="r" b="b" t="t" l="l"/>
              <a:pathLst>
                <a:path h="1933142" w="1061769">
                  <a:moveTo>
                    <a:pt x="139398" y="0"/>
                  </a:moveTo>
                  <a:lnTo>
                    <a:pt x="922371" y="0"/>
                  </a:lnTo>
                  <a:cubicBezTo>
                    <a:pt x="959341" y="0"/>
                    <a:pt x="994798" y="14686"/>
                    <a:pt x="1020940" y="40829"/>
                  </a:cubicBezTo>
                  <a:cubicBezTo>
                    <a:pt x="1047082" y="66971"/>
                    <a:pt x="1061769" y="102427"/>
                    <a:pt x="1061769" y="139398"/>
                  </a:cubicBezTo>
                  <a:lnTo>
                    <a:pt x="1061769" y="1793744"/>
                  </a:lnTo>
                  <a:cubicBezTo>
                    <a:pt x="1061769" y="1830715"/>
                    <a:pt x="1047082" y="1866171"/>
                    <a:pt x="1020940" y="1892313"/>
                  </a:cubicBezTo>
                  <a:cubicBezTo>
                    <a:pt x="994798" y="1918455"/>
                    <a:pt x="959341" y="1933142"/>
                    <a:pt x="922371" y="1933142"/>
                  </a:cubicBezTo>
                  <a:lnTo>
                    <a:pt x="139398" y="1933142"/>
                  </a:lnTo>
                  <a:cubicBezTo>
                    <a:pt x="62410" y="1933142"/>
                    <a:pt x="0" y="1870731"/>
                    <a:pt x="0" y="1793744"/>
                  </a:cubicBezTo>
                  <a:lnTo>
                    <a:pt x="0" y="139398"/>
                  </a:lnTo>
                  <a:cubicBezTo>
                    <a:pt x="0" y="102427"/>
                    <a:pt x="14686" y="66971"/>
                    <a:pt x="40829" y="40829"/>
                  </a:cubicBezTo>
                  <a:cubicBezTo>
                    <a:pt x="66971" y="14686"/>
                    <a:pt x="102427" y="0"/>
                    <a:pt x="139398" y="0"/>
                  </a:cubicBezTo>
                  <a:close/>
                </a:path>
              </a:pathLst>
            </a:custGeom>
            <a:blipFill>
              <a:blip r:embed="rId2"/>
              <a:stretch>
                <a:fillRect l="-107364" t="0" r="-65737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594030" y="168430"/>
            <a:ext cx="1398776" cy="1319936"/>
          </a:xfrm>
          <a:custGeom>
            <a:avLst/>
            <a:gdLst/>
            <a:ahLst/>
            <a:cxnLst/>
            <a:rect r="r" b="b" t="t" l="l"/>
            <a:pathLst>
              <a:path h="1319936" w="1398776">
                <a:moveTo>
                  <a:pt x="0" y="0"/>
                </a:moveTo>
                <a:lnTo>
                  <a:pt x="1398776" y="0"/>
                </a:lnTo>
                <a:lnTo>
                  <a:pt x="1398776" y="1319936"/>
                </a:lnTo>
                <a:lnTo>
                  <a:pt x="0" y="13199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48109" y="7775157"/>
            <a:ext cx="1369308" cy="1349391"/>
          </a:xfrm>
          <a:custGeom>
            <a:avLst/>
            <a:gdLst/>
            <a:ahLst/>
            <a:cxnLst/>
            <a:rect r="r" b="b" t="t" l="l"/>
            <a:pathLst>
              <a:path h="1349391" w="1369308">
                <a:moveTo>
                  <a:pt x="0" y="0"/>
                </a:moveTo>
                <a:lnTo>
                  <a:pt x="1369308" y="0"/>
                </a:lnTo>
                <a:lnTo>
                  <a:pt x="1369308" y="1349390"/>
                </a:lnTo>
                <a:lnTo>
                  <a:pt x="0" y="134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28934" y="8810687"/>
            <a:ext cx="3271608" cy="1476313"/>
          </a:xfrm>
          <a:custGeom>
            <a:avLst/>
            <a:gdLst/>
            <a:ahLst/>
            <a:cxnLst/>
            <a:rect r="r" b="b" t="t" l="l"/>
            <a:pathLst>
              <a:path h="1476313" w="3271608">
                <a:moveTo>
                  <a:pt x="0" y="0"/>
                </a:moveTo>
                <a:lnTo>
                  <a:pt x="3271608" y="0"/>
                </a:lnTo>
                <a:lnTo>
                  <a:pt x="3271608" y="1476313"/>
                </a:lnTo>
                <a:lnTo>
                  <a:pt x="0" y="1476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1328723" y="-1263978"/>
            <a:ext cx="7315200" cy="2752344"/>
          </a:xfrm>
          <a:custGeom>
            <a:avLst/>
            <a:gdLst/>
            <a:ahLst/>
            <a:cxnLst/>
            <a:rect r="r" b="b" t="t" l="l"/>
            <a:pathLst>
              <a:path h="2752344" w="7315200">
                <a:moveTo>
                  <a:pt x="0" y="0"/>
                </a:moveTo>
                <a:lnTo>
                  <a:pt x="7315200" y="0"/>
                </a:lnTo>
                <a:lnTo>
                  <a:pt x="7315200" y="2752344"/>
                </a:lnTo>
                <a:lnTo>
                  <a:pt x="0" y="27523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50530" y="1691999"/>
            <a:ext cx="2713510" cy="1642738"/>
            <a:chOff x="0" y="0"/>
            <a:chExt cx="1493218" cy="9039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3218" cy="903983"/>
            </a:xfrm>
            <a:custGeom>
              <a:avLst/>
              <a:gdLst/>
              <a:ahLst/>
              <a:cxnLst/>
              <a:rect r="r" b="b" t="t" l="l"/>
              <a:pathLst>
                <a:path h="903983" w="1493218">
                  <a:moveTo>
                    <a:pt x="1493218" y="451991"/>
                  </a:moveTo>
                  <a:lnTo>
                    <a:pt x="1086818" y="0"/>
                  </a:lnTo>
                  <a:lnTo>
                    <a:pt x="1086818" y="203200"/>
                  </a:lnTo>
                  <a:lnTo>
                    <a:pt x="0" y="203200"/>
                  </a:lnTo>
                  <a:lnTo>
                    <a:pt x="0" y="700782"/>
                  </a:lnTo>
                  <a:lnTo>
                    <a:pt x="1086818" y="700782"/>
                  </a:lnTo>
                  <a:lnTo>
                    <a:pt x="1086818" y="903983"/>
                  </a:lnTo>
                  <a:lnTo>
                    <a:pt x="1493218" y="451991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1391618" cy="535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60063" y="746746"/>
            <a:ext cx="9277745" cy="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Advantages of Dr. Sathi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8786" y="2246032"/>
            <a:ext cx="4500149" cy="46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For Patients: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50530" y="3334737"/>
            <a:ext cx="2713510" cy="2013587"/>
            <a:chOff x="0" y="0"/>
            <a:chExt cx="1493218" cy="11080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3218" cy="1108057"/>
            </a:xfrm>
            <a:custGeom>
              <a:avLst/>
              <a:gdLst/>
              <a:ahLst/>
              <a:cxnLst/>
              <a:rect r="r" b="b" t="t" l="l"/>
              <a:pathLst>
                <a:path h="1108057" w="1493218">
                  <a:moveTo>
                    <a:pt x="1493218" y="554029"/>
                  </a:moveTo>
                  <a:lnTo>
                    <a:pt x="1086818" y="0"/>
                  </a:lnTo>
                  <a:lnTo>
                    <a:pt x="1086818" y="203200"/>
                  </a:lnTo>
                  <a:lnTo>
                    <a:pt x="0" y="203200"/>
                  </a:lnTo>
                  <a:lnTo>
                    <a:pt x="0" y="904857"/>
                  </a:lnTo>
                  <a:lnTo>
                    <a:pt x="1086818" y="904857"/>
                  </a:lnTo>
                  <a:lnTo>
                    <a:pt x="1086818" y="1108057"/>
                  </a:lnTo>
                  <a:lnTo>
                    <a:pt x="1493218" y="554029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65100"/>
              <a:ext cx="1391618" cy="739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98786" y="3812474"/>
            <a:ext cx="4500149" cy="9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For Doctors/</a:t>
            </a:r>
          </a:p>
          <a:p>
            <a:pPr algn="l" marL="0" indent="0" lvl="0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Clinics(admin):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064041" y="3377471"/>
            <a:ext cx="10005979" cy="2192899"/>
            <a:chOff x="0" y="0"/>
            <a:chExt cx="2635319" cy="57755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35320" cy="577554"/>
            </a:xfrm>
            <a:custGeom>
              <a:avLst/>
              <a:gdLst/>
              <a:ahLst/>
              <a:cxnLst/>
              <a:rect r="r" b="b" t="t" l="l"/>
              <a:pathLst>
                <a:path h="577554" w="2635320">
                  <a:moveTo>
                    <a:pt x="39460" y="0"/>
                  </a:moveTo>
                  <a:lnTo>
                    <a:pt x="2595859" y="0"/>
                  </a:lnTo>
                  <a:cubicBezTo>
                    <a:pt x="2606325" y="0"/>
                    <a:pt x="2616362" y="4157"/>
                    <a:pt x="2623762" y="11558"/>
                  </a:cubicBezTo>
                  <a:cubicBezTo>
                    <a:pt x="2631162" y="18958"/>
                    <a:pt x="2635320" y="28995"/>
                    <a:pt x="2635320" y="39460"/>
                  </a:cubicBezTo>
                  <a:lnTo>
                    <a:pt x="2635320" y="538093"/>
                  </a:lnTo>
                  <a:cubicBezTo>
                    <a:pt x="2635320" y="548559"/>
                    <a:pt x="2631162" y="558596"/>
                    <a:pt x="2623762" y="565996"/>
                  </a:cubicBezTo>
                  <a:cubicBezTo>
                    <a:pt x="2616362" y="573396"/>
                    <a:pt x="2606325" y="577554"/>
                    <a:pt x="2595859" y="577554"/>
                  </a:cubicBezTo>
                  <a:lnTo>
                    <a:pt x="39460" y="577554"/>
                  </a:lnTo>
                  <a:cubicBezTo>
                    <a:pt x="17667" y="577554"/>
                    <a:pt x="0" y="559887"/>
                    <a:pt x="0" y="538093"/>
                  </a:cubicBezTo>
                  <a:lnTo>
                    <a:pt x="0" y="39460"/>
                  </a:lnTo>
                  <a:cubicBezTo>
                    <a:pt x="0" y="28995"/>
                    <a:pt x="4157" y="18958"/>
                    <a:pt x="11558" y="11558"/>
                  </a:cubicBezTo>
                  <a:cubicBezTo>
                    <a:pt x="18958" y="4157"/>
                    <a:pt x="28995" y="0"/>
                    <a:pt x="3946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635319" cy="615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streamlined administration of medical histories with safe report storage.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Simplified time management and appointment scheduling for physicians.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</a:t>
              </a: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ccess of medical records of patients in order to improve care.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Optimise the health care practices and manage the flow and data for clinics and doctors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50530" y="5570370"/>
            <a:ext cx="4282031" cy="2013587"/>
            <a:chOff x="0" y="0"/>
            <a:chExt cx="2356359" cy="110805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56359" cy="1108057"/>
            </a:xfrm>
            <a:custGeom>
              <a:avLst/>
              <a:gdLst/>
              <a:ahLst/>
              <a:cxnLst/>
              <a:rect r="r" b="b" t="t" l="l"/>
              <a:pathLst>
                <a:path h="1108057" w="2356359">
                  <a:moveTo>
                    <a:pt x="2356359" y="554029"/>
                  </a:moveTo>
                  <a:lnTo>
                    <a:pt x="1949959" y="0"/>
                  </a:lnTo>
                  <a:lnTo>
                    <a:pt x="1949959" y="203200"/>
                  </a:lnTo>
                  <a:lnTo>
                    <a:pt x="0" y="203200"/>
                  </a:lnTo>
                  <a:lnTo>
                    <a:pt x="0" y="904857"/>
                  </a:lnTo>
                  <a:lnTo>
                    <a:pt x="1949959" y="904857"/>
                  </a:lnTo>
                  <a:lnTo>
                    <a:pt x="1949959" y="1108057"/>
                  </a:lnTo>
                  <a:lnTo>
                    <a:pt x="2356359" y="554029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65100"/>
              <a:ext cx="2254759" cy="739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98786" y="6078775"/>
            <a:ext cx="4500149" cy="9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For Nepal's Healthcare System in longrun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825702" y="5774535"/>
            <a:ext cx="8376347" cy="1357713"/>
            <a:chOff x="0" y="0"/>
            <a:chExt cx="2206116" cy="35758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06116" cy="357587"/>
            </a:xfrm>
            <a:custGeom>
              <a:avLst/>
              <a:gdLst/>
              <a:ahLst/>
              <a:cxnLst/>
              <a:rect r="r" b="b" t="t" l="l"/>
              <a:pathLst>
                <a:path h="357587" w="2206116">
                  <a:moveTo>
                    <a:pt x="47137" y="0"/>
                  </a:moveTo>
                  <a:lnTo>
                    <a:pt x="2158979" y="0"/>
                  </a:lnTo>
                  <a:cubicBezTo>
                    <a:pt x="2171480" y="0"/>
                    <a:pt x="2183470" y="4966"/>
                    <a:pt x="2192310" y="13806"/>
                  </a:cubicBezTo>
                  <a:cubicBezTo>
                    <a:pt x="2201150" y="22646"/>
                    <a:pt x="2206116" y="34636"/>
                    <a:pt x="2206116" y="47137"/>
                  </a:cubicBezTo>
                  <a:lnTo>
                    <a:pt x="2206116" y="310450"/>
                  </a:lnTo>
                  <a:cubicBezTo>
                    <a:pt x="2206116" y="322951"/>
                    <a:pt x="2201150" y="334941"/>
                    <a:pt x="2192310" y="343781"/>
                  </a:cubicBezTo>
                  <a:cubicBezTo>
                    <a:pt x="2183470" y="352621"/>
                    <a:pt x="2171480" y="357587"/>
                    <a:pt x="2158979" y="357587"/>
                  </a:cubicBezTo>
                  <a:lnTo>
                    <a:pt x="47137" y="357587"/>
                  </a:lnTo>
                  <a:cubicBezTo>
                    <a:pt x="34636" y="357587"/>
                    <a:pt x="22646" y="352621"/>
                    <a:pt x="13806" y="343781"/>
                  </a:cubicBezTo>
                  <a:cubicBezTo>
                    <a:pt x="4966" y="334941"/>
                    <a:pt x="0" y="322951"/>
                    <a:pt x="0" y="310450"/>
                  </a:cubicBezTo>
                  <a:lnTo>
                    <a:pt x="0" y="47137"/>
                  </a:lnTo>
                  <a:cubicBezTo>
                    <a:pt x="0" y="34636"/>
                    <a:pt x="4966" y="22646"/>
                    <a:pt x="13806" y="13806"/>
                  </a:cubicBezTo>
                  <a:cubicBezTo>
                    <a:pt x="22646" y="4966"/>
                    <a:pt x="34636" y="0"/>
                    <a:pt x="47137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06116" cy="395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Bridges the gap between rural patients and urban healthcare providers.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Sets a foundation for broader IT adoption in healthcare.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4002" y="2694380"/>
            <a:ext cx="5012315" cy="50123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64759" y="7644544"/>
            <a:ext cx="2507786" cy="2507786"/>
          </a:xfrm>
          <a:custGeom>
            <a:avLst/>
            <a:gdLst/>
            <a:ahLst/>
            <a:cxnLst/>
            <a:rect r="r" b="b" t="t" l="l"/>
            <a:pathLst>
              <a:path h="2507786" w="2507786">
                <a:moveTo>
                  <a:pt x="0" y="0"/>
                </a:moveTo>
                <a:lnTo>
                  <a:pt x="2507786" y="0"/>
                </a:lnTo>
                <a:lnTo>
                  <a:pt x="2507786" y="2507786"/>
                </a:lnTo>
                <a:lnTo>
                  <a:pt x="0" y="250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1763" y="810163"/>
            <a:ext cx="784555" cy="784555"/>
          </a:xfrm>
          <a:custGeom>
            <a:avLst/>
            <a:gdLst/>
            <a:ahLst/>
            <a:cxnLst/>
            <a:rect r="r" b="b" t="t" l="l"/>
            <a:pathLst>
              <a:path h="784555" w="784555">
                <a:moveTo>
                  <a:pt x="0" y="0"/>
                </a:moveTo>
                <a:lnTo>
                  <a:pt x="784555" y="0"/>
                </a:lnTo>
                <a:lnTo>
                  <a:pt x="784555" y="784555"/>
                </a:lnTo>
                <a:lnTo>
                  <a:pt x="0" y="78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728389" y="1926215"/>
            <a:ext cx="3132392" cy="4114800"/>
          </a:xfrm>
          <a:custGeom>
            <a:avLst/>
            <a:gdLst/>
            <a:ahLst/>
            <a:cxnLst/>
            <a:rect r="r" b="b" t="t" l="l"/>
            <a:pathLst>
              <a:path h="4114800" w="3132392">
                <a:moveTo>
                  <a:pt x="0" y="0"/>
                </a:moveTo>
                <a:lnTo>
                  <a:pt x="3132391" y="0"/>
                </a:lnTo>
                <a:lnTo>
                  <a:pt x="3132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4983" y="3542736"/>
            <a:ext cx="3243686" cy="2720642"/>
          </a:xfrm>
          <a:custGeom>
            <a:avLst/>
            <a:gdLst/>
            <a:ahLst/>
            <a:cxnLst/>
            <a:rect r="r" b="b" t="t" l="l"/>
            <a:pathLst>
              <a:path h="2720642" w="3243686">
                <a:moveTo>
                  <a:pt x="0" y="0"/>
                </a:moveTo>
                <a:lnTo>
                  <a:pt x="3243686" y="0"/>
                </a:lnTo>
                <a:lnTo>
                  <a:pt x="3243686" y="2720642"/>
                </a:lnTo>
                <a:lnTo>
                  <a:pt x="0" y="2720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94779" y="1097665"/>
            <a:ext cx="7569980" cy="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Challanges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9031" y="2646755"/>
            <a:ext cx="9321834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Adoption in rural areas where digital literacy is low.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Ensuring internet connectivity in remote regions for seamless operation.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Inefficient IT Infrastructures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High cost of investment for IT health-related projects for hardware, software and training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Fragmanted health care system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No Standardized Health IT Policy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Resistant to change or adopt new technology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Lack of data protection laws 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Risk of cyber securities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Language barriers ( English as secondary) language)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84217" y="2867053"/>
            <a:ext cx="9384301" cy="6644455"/>
            <a:chOff x="0" y="0"/>
            <a:chExt cx="12512402" cy="88592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438" t="0" r="40494" b="0"/>
            <a:stretch>
              <a:fillRect/>
            </a:stretch>
          </p:blipFill>
          <p:spPr>
            <a:xfrm flipH="false" flipV="false">
              <a:off x="0" y="0"/>
              <a:ext cx="4128467" cy="885927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3293" r="0" b="23293"/>
            <a:stretch>
              <a:fillRect/>
            </a:stretch>
          </p:blipFill>
          <p:spPr>
            <a:xfrm flipH="false" flipV="false">
              <a:off x="4255467" y="0"/>
              <a:ext cx="8256934" cy="291075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721" t="0" r="2721" b="0"/>
            <a:stretch>
              <a:fillRect/>
            </a:stretch>
          </p:blipFill>
          <p:spPr>
            <a:xfrm flipH="false" flipV="false">
              <a:off x="4255467" y="3037758"/>
              <a:ext cx="8256934" cy="5821516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4187099" y="9044220"/>
            <a:ext cx="1960228" cy="1626989"/>
          </a:xfrm>
          <a:custGeom>
            <a:avLst/>
            <a:gdLst/>
            <a:ahLst/>
            <a:cxnLst/>
            <a:rect r="r" b="b" t="t" l="l"/>
            <a:pathLst>
              <a:path h="1626989" w="1960228">
                <a:moveTo>
                  <a:pt x="0" y="0"/>
                </a:moveTo>
                <a:lnTo>
                  <a:pt x="1960228" y="0"/>
                </a:lnTo>
                <a:lnTo>
                  <a:pt x="1960228" y="1626990"/>
                </a:lnTo>
                <a:lnTo>
                  <a:pt x="0" y="162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9783" y="761029"/>
            <a:ext cx="2893743" cy="535342"/>
          </a:xfrm>
          <a:custGeom>
            <a:avLst/>
            <a:gdLst/>
            <a:ahLst/>
            <a:cxnLst/>
            <a:rect r="r" b="b" t="t" l="l"/>
            <a:pathLst>
              <a:path h="535342" w="2893743">
                <a:moveTo>
                  <a:pt x="0" y="0"/>
                </a:moveTo>
                <a:lnTo>
                  <a:pt x="2893743" y="0"/>
                </a:lnTo>
                <a:lnTo>
                  <a:pt x="2893743" y="535342"/>
                </a:lnTo>
                <a:lnTo>
                  <a:pt x="0" y="53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284217" y="670717"/>
            <a:ext cx="7877051" cy="192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Steps to Overcome 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783" y="5190390"/>
            <a:ext cx="698497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Public-Private  Partnership </a:t>
            </a:r>
            <a:r>
              <a:rPr lang="en-US" sz="22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Working together to create and manage IT systems with private businesses.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783" y="3286660"/>
            <a:ext cx="698497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Government support</a:t>
            </a:r>
            <a:r>
              <a:rPr lang="en-US" sz="22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includes setting up explicit guidelines and setting aside funds for medical 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9783" y="1785705"/>
            <a:ext cx="6984972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Building capacity</a:t>
            </a:r>
            <a:r>
              <a:rPr lang="en-US" sz="22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 involves educating patients and healthcare professionals about digital tools.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9783" y="6849010"/>
            <a:ext cx="6984972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DE59"/>
                </a:solidFill>
                <a:latin typeface="Lexend Deca"/>
                <a:ea typeface="Lexend Deca"/>
                <a:cs typeface="Lexend Deca"/>
                <a:sym typeface="Lexend Deca"/>
              </a:rPr>
              <a:t>Localized solutions </a:t>
            </a:r>
            <a:r>
              <a:rPr lang="en-US" sz="2299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include low-tech environment optimization and platform design in local languages.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6656" y="-1870112"/>
            <a:ext cx="2041970" cy="4114800"/>
          </a:xfrm>
          <a:custGeom>
            <a:avLst/>
            <a:gdLst/>
            <a:ahLst/>
            <a:cxnLst/>
            <a:rect r="r" b="b" t="t" l="l"/>
            <a:pathLst>
              <a:path h="4114800" w="2041970">
                <a:moveTo>
                  <a:pt x="0" y="0"/>
                </a:moveTo>
                <a:lnTo>
                  <a:pt x="2041969" y="0"/>
                </a:lnTo>
                <a:lnTo>
                  <a:pt x="2041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5223" y="8102387"/>
            <a:ext cx="3981069" cy="4114800"/>
          </a:xfrm>
          <a:custGeom>
            <a:avLst/>
            <a:gdLst/>
            <a:ahLst/>
            <a:cxnLst/>
            <a:rect r="r" b="b" t="t" l="l"/>
            <a:pathLst>
              <a:path h="4114800" w="3981069">
                <a:moveTo>
                  <a:pt x="0" y="0"/>
                </a:moveTo>
                <a:lnTo>
                  <a:pt x="3981069" y="0"/>
                </a:lnTo>
                <a:lnTo>
                  <a:pt x="39810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4430" y="560171"/>
            <a:ext cx="2011287" cy="2097823"/>
          </a:xfrm>
          <a:custGeom>
            <a:avLst/>
            <a:gdLst/>
            <a:ahLst/>
            <a:cxnLst/>
            <a:rect r="r" b="b" t="t" l="l"/>
            <a:pathLst>
              <a:path h="2097823" w="2011287">
                <a:moveTo>
                  <a:pt x="0" y="0"/>
                </a:moveTo>
                <a:lnTo>
                  <a:pt x="2011287" y="0"/>
                </a:lnTo>
                <a:lnTo>
                  <a:pt x="2011287" y="2097823"/>
                </a:lnTo>
                <a:lnTo>
                  <a:pt x="0" y="2097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1488" y="923925"/>
            <a:ext cx="7967164" cy="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98C1D9"/>
                </a:solidFill>
                <a:latin typeface="Lexend Deca"/>
                <a:ea typeface="Lexend Deca"/>
                <a:cs typeface="Lexend Deca"/>
                <a:sym typeface="Lexend Deca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97446"/>
            <a:ext cx="16230600" cy="46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DoctorSathi is a start toward digital change in Nepal's healthcare industry, not just a booking system. DoctorSathi enables physicians/clinics and patients by tackling persistent problems including disjointed medical documentation and ineffective scheduling.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Prospects for the Future:</a:t>
            </a:r>
          </a:p>
          <a:p>
            <a:pPr algn="just">
              <a:lnSpc>
                <a:spcPts val="3359"/>
              </a:lnSpc>
            </a:pP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</a:t>
            </a: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nclusion of teleconsultation services in the expansion.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-prescription integration with pharmacies.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AI-powered suggestions for individualized medical care.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DoctorSathi Mobile App for both Android and iOS users. </a:t>
            </a:r>
          </a:p>
          <a:p>
            <a:pPr algn="just" marL="0" indent="0" lvl="0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546365"/>
            <a:ext cx="2230096" cy="412568"/>
          </a:xfrm>
          <a:custGeom>
            <a:avLst/>
            <a:gdLst/>
            <a:ahLst/>
            <a:cxnLst/>
            <a:rect r="r" b="b" t="t" l="l"/>
            <a:pathLst>
              <a:path h="412568" w="2230096">
                <a:moveTo>
                  <a:pt x="0" y="0"/>
                </a:moveTo>
                <a:lnTo>
                  <a:pt x="2230096" y="0"/>
                </a:lnTo>
                <a:lnTo>
                  <a:pt x="2230096" y="412568"/>
                </a:lnTo>
                <a:lnTo>
                  <a:pt x="0" y="412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46438" y="-278626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258300"/>
            <a:ext cx="4119950" cy="4114800"/>
          </a:xfrm>
          <a:custGeom>
            <a:avLst/>
            <a:gdLst/>
            <a:ahLst/>
            <a:cxnLst/>
            <a:rect r="r" b="b" t="t" l="l"/>
            <a:pathLst>
              <a:path h="4114800" w="4119950">
                <a:moveTo>
                  <a:pt x="0" y="0"/>
                </a:moveTo>
                <a:lnTo>
                  <a:pt x="4119950" y="0"/>
                </a:lnTo>
                <a:lnTo>
                  <a:pt x="4119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57691"/>
            <a:ext cx="6301616" cy="218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98"/>
              </a:lnSpc>
              <a:spcBef>
                <a:spcPct val="0"/>
              </a:spcBef>
            </a:pPr>
            <a:r>
              <a:rPr lang="en-US" sz="1285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1081" y="4216496"/>
            <a:ext cx="16028219" cy="1461432"/>
            <a:chOff x="0" y="0"/>
            <a:chExt cx="4221424" cy="384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1424" cy="384904"/>
            </a:xfrm>
            <a:custGeom>
              <a:avLst/>
              <a:gdLst/>
              <a:ahLst/>
              <a:cxnLst/>
              <a:rect r="r" b="b" t="t" l="l"/>
              <a:pathLst>
                <a:path h="384904" w="4221424">
                  <a:moveTo>
                    <a:pt x="24634" y="0"/>
                  </a:moveTo>
                  <a:lnTo>
                    <a:pt x="4196790" y="0"/>
                  </a:lnTo>
                  <a:cubicBezTo>
                    <a:pt x="4203324" y="0"/>
                    <a:pt x="4209589" y="2595"/>
                    <a:pt x="4214209" y="7215"/>
                  </a:cubicBezTo>
                  <a:cubicBezTo>
                    <a:pt x="4218829" y="11835"/>
                    <a:pt x="4221424" y="18101"/>
                    <a:pt x="4221424" y="24634"/>
                  </a:cubicBezTo>
                  <a:lnTo>
                    <a:pt x="4221424" y="360270"/>
                  </a:lnTo>
                  <a:cubicBezTo>
                    <a:pt x="4221424" y="373875"/>
                    <a:pt x="4210395" y="384904"/>
                    <a:pt x="4196790" y="384904"/>
                  </a:cubicBezTo>
                  <a:lnTo>
                    <a:pt x="24634" y="384904"/>
                  </a:lnTo>
                  <a:cubicBezTo>
                    <a:pt x="11029" y="384904"/>
                    <a:pt x="0" y="373875"/>
                    <a:pt x="0" y="360270"/>
                  </a:cubicBezTo>
                  <a:lnTo>
                    <a:pt x="0" y="24634"/>
                  </a:lnTo>
                  <a:cubicBezTo>
                    <a:pt x="0" y="11029"/>
                    <a:pt x="11029" y="0"/>
                    <a:pt x="24634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21424" cy="423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31081" y="5931217"/>
            <a:ext cx="16028219" cy="3870388"/>
            <a:chOff x="0" y="0"/>
            <a:chExt cx="4221424" cy="1019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1424" cy="1019362"/>
            </a:xfrm>
            <a:custGeom>
              <a:avLst/>
              <a:gdLst/>
              <a:ahLst/>
              <a:cxnLst/>
              <a:rect r="r" b="b" t="t" l="l"/>
              <a:pathLst>
                <a:path h="1019362" w="4221424">
                  <a:moveTo>
                    <a:pt x="24634" y="0"/>
                  </a:moveTo>
                  <a:lnTo>
                    <a:pt x="4196790" y="0"/>
                  </a:lnTo>
                  <a:cubicBezTo>
                    <a:pt x="4203324" y="0"/>
                    <a:pt x="4209589" y="2595"/>
                    <a:pt x="4214209" y="7215"/>
                  </a:cubicBezTo>
                  <a:cubicBezTo>
                    <a:pt x="4218829" y="11835"/>
                    <a:pt x="4221424" y="18101"/>
                    <a:pt x="4221424" y="24634"/>
                  </a:cubicBezTo>
                  <a:lnTo>
                    <a:pt x="4221424" y="994728"/>
                  </a:lnTo>
                  <a:cubicBezTo>
                    <a:pt x="4221424" y="1008333"/>
                    <a:pt x="4210395" y="1019362"/>
                    <a:pt x="4196790" y="1019362"/>
                  </a:cubicBezTo>
                  <a:lnTo>
                    <a:pt x="24634" y="1019362"/>
                  </a:lnTo>
                  <a:cubicBezTo>
                    <a:pt x="18101" y="1019362"/>
                    <a:pt x="11835" y="1016766"/>
                    <a:pt x="7215" y="1012146"/>
                  </a:cubicBezTo>
                  <a:cubicBezTo>
                    <a:pt x="2595" y="1007527"/>
                    <a:pt x="0" y="1001261"/>
                    <a:pt x="0" y="994728"/>
                  </a:cubicBezTo>
                  <a:lnTo>
                    <a:pt x="0" y="24634"/>
                  </a:lnTo>
                  <a:cubicBezTo>
                    <a:pt x="0" y="11029"/>
                    <a:pt x="11029" y="0"/>
                    <a:pt x="24634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21424" cy="1057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6310" y="1801243"/>
            <a:ext cx="16002990" cy="2210173"/>
            <a:chOff x="0" y="0"/>
            <a:chExt cx="4214779" cy="582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14779" cy="582103"/>
            </a:xfrm>
            <a:custGeom>
              <a:avLst/>
              <a:gdLst/>
              <a:ahLst/>
              <a:cxnLst/>
              <a:rect r="r" b="b" t="t" l="l"/>
              <a:pathLst>
                <a:path h="582103" w="4214779">
                  <a:moveTo>
                    <a:pt x="24673" y="0"/>
                  </a:moveTo>
                  <a:lnTo>
                    <a:pt x="4190106" y="0"/>
                  </a:lnTo>
                  <a:cubicBezTo>
                    <a:pt x="4196650" y="0"/>
                    <a:pt x="4202926" y="2599"/>
                    <a:pt x="4207553" y="7226"/>
                  </a:cubicBezTo>
                  <a:cubicBezTo>
                    <a:pt x="4212180" y="11854"/>
                    <a:pt x="4214779" y="18129"/>
                    <a:pt x="4214779" y="24673"/>
                  </a:cubicBezTo>
                  <a:lnTo>
                    <a:pt x="4214779" y="557430"/>
                  </a:lnTo>
                  <a:cubicBezTo>
                    <a:pt x="4214779" y="563974"/>
                    <a:pt x="4212180" y="570250"/>
                    <a:pt x="4207553" y="574877"/>
                  </a:cubicBezTo>
                  <a:cubicBezTo>
                    <a:pt x="4202926" y="579504"/>
                    <a:pt x="4196650" y="582103"/>
                    <a:pt x="4190106" y="582103"/>
                  </a:cubicBezTo>
                  <a:lnTo>
                    <a:pt x="24673" y="582103"/>
                  </a:lnTo>
                  <a:cubicBezTo>
                    <a:pt x="18129" y="582103"/>
                    <a:pt x="11854" y="579504"/>
                    <a:pt x="7226" y="574877"/>
                  </a:cubicBezTo>
                  <a:cubicBezTo>
                    <a:pt x="2599" y="570250"/>
                    <a:pt x="0" y="563974"/>
                    <a:pt x="0" y="557430"/>
                  </a:cubicBezTo>
                  <a:lnTo>
                    <a:pt x="0" y="24673"/>
                  </a:lnTo>
                  <a:cubicBezTo>
                    <a:pt x="0" y="18129"/>
                    <a:pt x="2599" y="11854"/>
                    <a:pt x="7226" y="7226"/>
                  </a:cubicBezTo>
                  <a:cubicBezTo>
                    <a:pt x="11854" y="2599"/>
                    <a:pt x="18129" y="0"/>
                    <a:pt x="24673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14779" cy="620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212783" y="452926"/>
            <a:ext cx="1151547" cy="1151547"/>
          </a:xfrm>
          <a:custGeom>
            <a:avLst/>
            <a:gdLst/>
            <a:ahLst/>
            <a:cxnLst/>
            <a:rect r="r" b="b" t="t" l="l"/>
            <a:pathLst>
              <a:path h="1151547" w="1151547">
                <a:moveTo>
                  <a:pt x="0" y="0"/>
                </a:moveTo>
                <a:lnTo>
                  <a:pt x="1151547" y="0"/>
                </a:lnTo>
                <a:lnTo>
                  <a:pt x="1151547" y="1151548"/>
                </a:lnTo>
                <a:lnTo>
                  <a:pt x="0" y="1151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995812" y="9711056"/>
            <a:ext cx="3830919" cy="181098"/>
          </a:xfrm>
          <a:custGeom>
            <a:avLst/>
            <a:gdLst/>
            <a:ahLst/>
            <a:cxnLst/>
            <a:rect r="r" b="b" t="t" l="l"/>
            <a:pathLst>
              <a:path h="181098" w="3830919">
                <a:moveTo>
                  <a:pt x="0" y="0"/>
                </a:moveTo>
                <a:lnTo>
                  <a:pt x="3830919" y="0"/>
                </a:lnTo>
                <a:lnTo>
                  <a:pt x="3830919" y="181098"/>
                </a:lnTo>
                <a:lnTo>
                  <a:pt x="0" y="18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1822244" y="-2584737"/>
            <a:ext cx="2206562" cy="4114800"/>
          </a:xfrm>
          <a:custGeom>
            <a:avLst/>
            <a:gdLst/>
            <a:ahLst/>
            <a:cxnLst/>
            <a:rect r="r" b="b" t="t" l="l"/>
            <a:pathLst>
              <a:path h="4114800" w="2206562">
                <a:moveTo>
                  <a:pt x="0" y="0"/>
                </a:moveTo>
                <a:lnTo>
                  <a:pt x="2206562" y="0"/>
                </a:lnTo>
                <a:lnTo>
                  <a:pt x="2206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6295" y="574997"/>
            <a:ext cx="13928842" cy="107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9"/>
              </a:lnSpc>
              <a:spcBef>
                <a:spcPct val="0"/>
              </a:spcBef>
            </a:pPr>
            <a:r>
              <a:rPr lang="en-US" sz="62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DoctorSathi: Main Goals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62993" y="4395276"/>
            <a:ext cx="15143467" cy="104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6"/>
              </a:lnSpc>
              <a:spcBef>
                <a:spcPct val="0"/>
              </a:spcBef>
            </a:pP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With the lack of technological advancement in healthcare systems in Nepal, the system's main goal is to make healthcare more efficient by: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6295" y="6247675"/>
            <a:ext cx="14882706" cy="318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437" indent="-328219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Allowing patients to schedule appointments quickly and easily to their local clinics/doctors.</a:t>
            </a:r>
          </a:p>
          <a:p>
            <a:pPr algn="l" marL="656437" indent="-328219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</a:t>
            </a: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roviding healthcare practitioners with safe storage for medical reports.</a:t>
            </a:r>
          </a:p>
          <a:p>
            <a:pPr algn="l" marL="656437" indent="-328219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</a:t>
            </a: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nhancing accessibility for people in both rural and urban settings.</a:t>
            </a:r>
          </a:p>
          <a:p>
            <a:pPr algn="l" marL="656437" indent="-328219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Using</a:t>
            </a:r>
            <a:r>
              <a:rPr lang="en-US" sz="304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 state-of-the-art technology to build a healthcare system that is more patient-friendly and efficient.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7056" y="2087365"/>
            <a:ext cx="14621944" cy="1580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0"/>
              </a:lnSpc>
              <a:spcBef>
                <a:spcPct val="0"/>
              </a:spcBef>
            </a:pPr>
            <a:r>
              <a:rPr lang="en-US" sz="301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An inventive web application called “DoctorSathi” (Doctor as a friend in literal Nepali meaning) was created to overcome the communication gap between Nepali patients and healthcare professionals or providers.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2147" y="2082843"/>
            <a:ext cx="15218704" cy="3379674"/>
            <a:chOff x="0" y="0"/>
            <a:chExt cx="1648491" cy="366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8491" cy="366086"/>
            </a:xfrm>
            <a:custGeom>
              <a:avLst/>
              <a:gdLst/>
              <a:ahLst/>
              <a:cxnLst/>
              <a:rect r="r" b="b" t="t" l="l"/>
              <a:pathLst>
                <a:path h="366086" w="1648491">
                  <a:moveTo>
                    <a:pt x="1488471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206066"/>
                  </a:lnTo>
                  <a:lnTo>
                    <a:pt x="160020" y="366086"/>
                  </a:lnTo>
                  <a:lnTo>
                    <a:pt x="1488471" y="366086"/>
                  </a:lnTo>
                  <a:lnTo>
                    <a:pt x="1648491" y="206066"/>
                  </a:lnTo>
                  <a:lnTo>
                    <a:pt x="1648491" y="160020"/>
                  </a:lnTo>
                  <a:lnTo>
                    <a:pt x="1488471" y="0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1521491" cy="277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2147" y="1195412"/>
            <a:ext cx="1011956" cy="1011956"/>
          </a:xfrm>
          <a:custGeom>
            <a:avLst/>
            <a:gdLst/>
            <a:ahLst/>
            <a:cxnLst/>
            <a:rect r="r" b="b" t="t" l="l"/>
            <a:pathLst>
              <a:path h="1011956" w="1011956">
                <a:moveTo>
                  <a:pt x="0" y="0"/>
                </a:moveTo>
                <a:lnTo>
                  <a:pt x="1011956" y="0"/>
                </a:lnTo>
                <a:lnTo>
                  <a:pt x="1011956" y="1011956"/>
                </a:lnTo>
                <a:lnTo>
                  <a:pt x="0" y="1011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59001" y="735793"/>
            <a:ext cx="1494919" cy="1494919"/>
          </a:xfrm>
          <a:custGeom>
            <a:avLst/>
            <a:gdLst/>
            <a:ahLst/>
            <a:cxnLst/>
            <a:rect r="r" b="b" t="t" l="l"/>
            <a:pathLst>
              <a:path h="1494919" w="1494919">
                <a:moveTo>
                  <a:pt x="0" y="0"/>
                </a:moveTo>
                <a:lnTo>
                  <a:pt x="1494919" y="0"/>
                </a:lnTo>
                <a:lnTo>
                  <a:pt x="1494919" y="1494919"/>
                </a:lnTo>
                <a:lnTo>
                  <a:pt x="0" y="149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995812" y="9711056"/>
            <a:ext cx="3830919" cy="181098"/>
          </a:xfrm>
          <a:custGeom>
            <a:avLst/>
            <a:gdLst/>
            <a:ahLst/>
            <a:cxnLst/>
            <a:rect r="r" b="b" t="t" l="l"/>
            <a:pathLst>
              <a:path h="181098" w="3830919">
                <a:moveTo>
                  <a:pt x="0" y="0"/>
                </a:moveTo>
                <a:lnTo>
                  <a:pt x="3830919" y="0"/>
                </a:lnTo>
                <a:lnTo>
                  <a:pt x="3830919" y="181098"/>
                </a:lnTo>
                <a:lnTo>
                  <a:pt x="0" y="18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822244" y="-2584737"/>
            <a:ext cx="2206562" cy="4114800"/>
          </a:xfrm>
          <a:custGeom>
            <a:avLst/>
            <a:gdLst/>
            <a:ahLst/>
            <a:cxnLst/>
            <a:rect r="r" b="b" t="t" l="l"/>
            <a:pathLst>
              <a:path h="4114800" w="2206562">
                <a:moveTo>
                  <a:pt x="0" y="0"/>
                </a:moveTo>
                <a:lnTo>
                  <a:pt x="2206562" y="0"/>
                </a:lnTo>
                <a:lnTo>
                  <a:pt x="2206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36452" y="5462517"/>
            <a:ext cx="5496721" cy="3701959"/>
          </a:xfrm>
          <a:custGeom>
            <a:avLst/>
            <a:gdLst/>
            <a:ahLst/>
            <a:cxnLst/>
            <a:rect r="r" b="b" t="t" l="l"/>
            <a:pathLst>
              <a:path h="3701959" w="5496721">
                <a:moveTo>
                  <a:pt x="0" y="0"/>
                </a:moveTo>
                <a:lnTo>
                  <a:pt x="5496722" y="0"/>
                </a:lnTo>
                <a:lnTo>
                  <a:pt x="5496722" y="3701958"/>
                </a:lnTo>
                <a:lnTo>
                  <a:pt x="0" y="3701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39" t="0" r="-323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33174" y="5304926"/>
            <a:ext cx="5863239" cy="4045635"/>
          </a:xfrm>
          <a:custGeom>
            <a:avLst/>
            <a:gdLst/>
            <a:ahLst/>
            <a:cxnLst/>
            <a:rect r="r" b="b" t="t" l="l"/>
            <a:pathLst>
              <a:path h="4045635" w="5863239">
                <a:moveTo>
                  <a:pt x="0" y="0"/>
                </a:moveTo>
                <a:lnTo>
                  <a:pt x="5863238" y="0"/>
                </a:lnTo>
                <a:lnTo>
                  <a:pt x="5863238" y="4045634"/>
                </a:lnTo>
                <a:lnTo>
                  <a:pt x="0" y="4045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96233" y="246006"/>
            <a:ext cx="2347373" cy="1631424"/>
          </a:xfrm>
          <a:custGeom>
            <a:avLst/>
            <a:gdLst/>
            <a:ahLst/>
            <a:cxnLst/>
            <a:rect r="r" b="b" t="t" l="l"/>
            <a:pathLst>
              <a:path h="1631424" w="2347373">
                <a:moveTo>
                  <a:pt x="0" y="0"/>
                </a:moveTo>
                <a:lnTo>
                  <a:pt x="2347373" y="0"/>
                </a:lnTo>
                <a:lnTo>
                  <a:pt x="2347373" y="1631425"/>
                </a:lnTo>
                <a:lnTo>
                  <a:pt x="0" y="16314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79579" y="956944"/>
            <a:ext cx="13928842" cy="94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Health Care in Nepal: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9579" y="1787573"/>
            <a:ext cx="13664027" cy="367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4"/>
              </a:lnSpc>
            </a:pPr>
          </a:p>
          <a:p>
            <a:pPr algn="just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Nepal's healthcare system is a mix of public, private, and community health services.</a:t>
            </a:r>
          </a:p>
          <a:p>
            <a:pPr algn="just">
              <a:lnSpc>
                <a:spcPts val="3244"/>
              </a:lnSpc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Despite advancements, patients continue to encounter difficulties such as:</a:t>
            </a:r>
          </a:p>
          <a:p>
            <a:pPr algn="just">
              <a:lnSpc>
                <a:spcPts val="3244"/>
              </a:lnSpc>
            </a:pPr>
          </a:p>
          <a:p>
            <a:pPr algn="just" marL="1000554" indent="-333518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</a:t>
            </a: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engthy wait periods in clinics and hospitals.</a:t>
            </a:r>
          </a:p>
          <a:p>
            <a:pPr algn="just" marL="1000554" indent="-333518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Restricted availability of professionals, especially in rural regions.</a:t>
            </a:r>
          </a:p>
          <a:p>
            <a:pPr algn="just" marL="1000554" indent="-333518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Ineffective report management methods that rely on paper.</a:t>
            </a:r>
          </a:p>
          <a:p>
            <a:pPr algn="just" marL="1000554" indent="-333518" lvl="2">
              <a:lnSpc>
                <a:spcPts val="3244"/>
              </a:lnSpc>
              <a:buFont typeface="Arial"/>
              <a:buChar char="⚬"/>
            </a:pPr>
            <a:r>
              <a:rPr lang="en-US" sz="2317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Absence of easy access and digital access to Electronic Health Reports (EHR)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3087" y="9321985"/>
            <a:ext cx="13928842" cy="735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9"/>
              </a:lnSpc>
            </a:pPr>
            <a:r>
              <a:rPr lang="en-US" sz="14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*Central Bureau of Statistics (CBS), Nepal,</a:t>
            </a:r>
          </a:p>
          <a:p>
            <a:pPr algn="l">
              <a:lnSpc>
                <a:spcPts val="2009"/>
              </a:lnSpc>
            </a:pPr>
            <a:r>
              <a:rPr lang="en-US" sz="14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**World Health Organization (WHO) and the Nepal Medical Council (NMC)</a:t>
            </a:r>
          </a:p>
          <a:p>
            <a:pPr algn="l">
              <a:lnSpc>
                <a:spcPts val="2009"/>
              </a:lnSpc>
              <a:spcBef>
                <a:spcPct val="0"/>
              </a:spcBef>
            </a:pPr>
            <a:r>
              <a:rPr lang="en-US" sz="14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***Ministry of Health and Population (MoHP), Nepal, Annual Reports.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539" y="1872604"/>
            <a:ext cx="17340487" cy="1986590"/>
            <a:chOff x="0" y="0"/>
            <a:chExt cx="3074136" cy="3521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4136" cy="352184"/>
            </a:xfrm>
            <a:custGeom>
              <a:avLst/>
              <a:gdLst/>
              <a:ahLst/>
              <a:cxnLst/>
              <a:rect r="r" b="b" t="t" l="l"/>
              <a:pathLst>
                <a:path h="352184" w="3074136">
                  <a:moveTo>
                    <a:pt x="291411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192164"/>
                  </a:lnTo>
                  <a:lnTo>
                    <a:pt x="160020" y="352184"/>
                  </a:lnTo>
                  <a:lnTo>
                    <a:pt x="2914116" y="352184"/>
                  </a:lnTo>
                  <a:lnTo>
                    <a:pt x="3074136" y="192164"/>
                  </a:lnTo>
                  <a:lnTo>
                    <a:pt x="3074136" y="160020"/>
                  </a:lnTo>
                  <a:lnTo>
                    <a:pt x="2914116" y="0"/>
                  </a:ln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2947136" cy="263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0539" y="977274"/>
            <a:ext cx="1011956" cy="1011956"/>
          </a:xfrm>
          <a:custGeom>
            <a:avLst/>
            <a:gdLst/>
            <a:ahLst/>
            <a:cxnLst/>
            <a:rect r="r" b="b" t="t" l="l"/>
            <a:pathLst>
              <a:path h="1011956" w="1011956">
                <a:moveTo>
                  <a:pt x="0" y="0"/>
                </a:moveTo>
                <a:lnTo>
                  <a:pt x="1011956" y="0"/>
                </a:lnTo>
                <a:lnTo>
                  <a:pt x="1011956" y="1011957"/>
                </a:lnTo>
                <a:lnTo>
                  <a:pt x="0" y="10119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99983" y="525090"/>
            <a:ext cx="904369" cy="904369"/>
          </a:xfrm>
          <a:custGeom>
            <a:avLst/>
            <a:gdLst/>
            <a:ahLst/>
            <a:cxnLst/>
            <a:rect r="r" b="b" t="t" l="l"/>
            <a:pathLst>
              <a:path h="904369" w="904369">
                <a:moveTo>
                  <a:pt x="0" y="0"/>
                </a:moveTo>
                <a:lnTo>
                  <a:pt x="904369" y="0"/>
                </a:lnTo>
                <a:lnTo>
                  <a:pt x="904369" y="904369"/>
                </a:lnTo>
                <a:lnTo>
                  <a:pt x="0" y="90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995812" y="9711056"/>
            <a:ext cx="3830919" cy="181098"/>
          </a:xfrm>
          <a:custGeom>
            <a:avLst/>
            <a:gdLst/>
            <a:ahLst/>
            <a:cxnLst/>
            <a:rect r="r" b="b" t="t" l="l"/>
            <a:pathLst>
              <a:path h="181098" w="3830919">
                <a:moveTo>
                  <a:pt x="0" y="0"/>
                </a:moveTo>
                <a:lnTo>
                  <a:pt x="3830919" y="0"/>
                </a:lnTo>
                <a:lnTo>
                  <a:pt x="3830919" y="181098"/>
                </a:lnTo>
                <a:lnTo>
                  <a:pt x="0" y="1810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822244" y="-2584737"/>
            <a:ext cx="2206562" cy="4114800"/>
          </a:xfrm>
          <a:custGeom>
            <a:avLst/>
            <a:gdLst/>
            <a:ahLst/>
            <a:cxnLst/>
            <a:rect r="r" b="b" t="t" l="l"/>
            <a:pathLst>
              <a:path h="4114800" w="2206562">
                <a:moveTo>
                  <a:pt x="0" y="0"/>
                </a:moveTo>
                <a:lnTo>
                  <a:pt x="2206562" y="0"/>
                </a:lnTo>
                <a:lnTo>
                  <a:pt x="2206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24933" y="3859195"/>
            <a:ext cx="8021582" cy="6427805"/>
          </a:xfrm>
          <a:custGeom>
            <a:avLst/>
            <a:gdLst/>
            <a:ahLst/>
            <a:cxnLst/>
            <a:rect r="r" b="b" t="t" l="l"/>
            <a:pathLst>
              <a:path h="6427805" w="8021582">
                <a:moveTo>
                  <a:pt x="0" y="0"/>
                </a:moveTo>
                <a:lnTo>
                  <a:pt x="8021582" y="0"/>
                </a:lnTo>
                <a:lnTo>
                  <a:pt x="8021582" y="6427805"/>
                </a:lnTo>
                <a:lnTo>
                  <a:pt x="0" y="6427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812" t="0" r="-881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2495" y="1276470"/>
            <a:ext cx="15469442" cy="238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8"/>
              </a:lnSpc>
            </a:pPr>
          </a:p>
          <a:p>
            <a:pPr algn="just">
              <a:lnSpc>
                <a:spcPts val="3198"/>
              </a:lnSpc>
            </a:pPr>
          </a:p>
          <a:p>
            <a:pPr algn="just">
              <a:lnSpc>
                <a:spcPts val="3198"/>
              </a:lnSpc>
            </a:pPr>
            <a:r>
              <a:rPr lang="en-US" sz="228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Although it is still underutilized, IT adoption in healthcare is increasing.</a:t>
            </a:r>
          </a:p>
          <a:p>
            <a:pPr algn="just">
              <a:lnSpc>
                <a:spcPts val="3198"/>
              </a:lnSpc>
            </a:pPr>
            <a:r>
              <a:rPr lang="en-US" sz="228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Electronic health records (EHR), telemedicine, and mobile health apps are emerging trends in Nepal.</a:t>
            </a:r>
          </a:p>
          <a:p>
            <a:pPr algn="just">
              <a:lnSpc>
                <a:spcPts val="3198"/>
              </a:lnSpc>
              <a:spcBef>
                <a:spcPct val="0"/>
              </a:spcBef>
            </a:pPr>
            <a:r>
              <a:rPr lang="en-US" sz="2284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By providing a user-centric, digital solution for healthcare booking and report storage, DoctorSathi hopes to hasten this transition.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9579" y="956944"/>
            <a:ext cx="13928842" cy="947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IT in Health Care in Nepal: Overview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330582" y="4838384"/>
            <a:ext cx="4731355" cy="3700659"/>
          </a:xfrm>
          <a:custGeom>
            <a:avLst/>
            <a:gdLst/>
            <a:ahLst/>
            <a:cxnLst/>
            <a:rect r="r" b="b" t="t" l="l"/>
            <a:pathLst>
              <a:path h="3700659" w="4731355">
                <a:moveTo>
                  <a:pt x="0" y="0"/>
                </a:moveTo>
                <a:lnTo>
                  <a:pt x="4731355" y="0"/>
                </a:lnTo>
                <a:lnTo>
                  <a:pt x="4731355" y="3700659"/>
                </a:lnTo>
                <a:lnTo>
                  <a:pt x="0" y="3700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00" t="-3110" r="0" b="-311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137" y="8778234"/>
            <a:ext cx="5878286" cy="4114800"/>
          </a:xfrm>
          <a:custGeom>
            <a:avLst/>
            <a:gdLst/>
            <a:ahLst/>
            <a:cxnLst/>
            <a:rect r="r" b="b" t="t" l="l"/>
            <a:pathLst>
              <a:path h="4114800" w="5878286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179" y="-2057400"/>
            <a:ext cx="4584735" cy="4114800"/>
          </a:xfrm>
          <a:custGeom>
            <a:avLst/>
            <a:gdLst/>
            <a:ahLst/>
            <a:cxnLst/>
            <a:rect r="r" b="b" t="t" l="l"/>
            <a:pathLst>
              <a:path h="4114800" w="4584735">
                <a:moveTo>
                  <a:pt x="0" y="0"/>
                </a:moveTo>
                <a:lnTo>
                  <a:pt x="4584735" y="0"/>
                </a:lnTo>
                <a:lnTo>
                  <a:pt x="45847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424734"/>
            <a:ext cx="3994935" cy="2317062"/>
          </a:xfrm>
          <a:custGeom>
            <a:avLst/>
            <a:gdLst/>
            <a:ahLst/>
            <a:cxnLst/>
            <a:rect r="r" b="b" t="t" l="l"/>
            <a:pathLst>
              <a:path h="2317062" w="3994935">
                <a:moveTo>
                  <a:pt x="0" y="0"/>
                </a:moveTo>
                <a:lnTo>
                  <a:pt x="3994935" y="0"/>
                </a:lnTo>
                <a:lnTo>
                  <a:pt x="3994935" y="2317062"/>
                </a:lnTo>
                <a:lnTo>
                  <a:pt x="0" y="231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33339" y="420850"/>
            <a:ext cx="1391355" cy="13913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33339" y="2231105"/>
            <a:ext cx="1391355" cy="13913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33339" y="4041559"/>
            <a:ext cx="1391355" cy="13913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35250" y="5816989"/>
            <a:ext cx="1391355" cy="139135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672461" y="522689"/>
            <a:ext cx="1116932" cy="960562"/>
          </a:xfrm>
          <a:custGeom>
            <a:avLst/>
            <a:gdLst/>
            <a:ahLst/>
            <a:cxnLst/>
            <a:rect r="r" b="b" t="t" l="l"/>
            <a:pathLst>
              <a:path h="960562" w="1116932">
                <a:moveTo>
                  <a:pt x="0" y="0"/>
                </a:moveTo>
                <a:lnTo>
                  <a:pt x="1116933" y="0"/>
                </a:lnTo>
                <a:lnTo>
                  <a:pt x="1116933" y="960561"/>
                </a:lnTo>
                <a:lnTo>
                  <a:pt x="0" y="9605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783526" y="2539943"/>
            <a:ext cx="921504" cy="717621"/>
          </a:xfrm>
          <a:custGeom>
            <a:avLst/>
            <a:gdLst/>
            <a:ahLst/>
            <a:cxnLst/>
            <a:rect r="r" b="b" t="t" l="l"/>
            <a:pathLst>
              <a:path h="717621" w="921504">
                <a:moveTo>
                  <a:pt x="0" y="0"/>
                </a:moveTo>
                <a:lnTo>
                  <a:pt x="921504" y="0"/>
                </a:lnTo>
                <a:lnTo>
                  <a:pt x="921504" y="717621"/>
                </a:lnTo>
                <a:lnTo>
                  <a:pt x="0" y="717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83526" y="4191657"/>
            <a:ext cx="833420" cy="883094"/>
          </a:xfrm>
          <a:custGeom>
            <a:avLst/>
            <a:gdLst/>
            <a:ahLst/>
            <a:cxnLst/>
            <a:rect r="r" b="b" t="t" l="l"/>
            <a:pathLst>
              <a:path h="883094" w="833420">
                <a:moveTo>
                  <a:pt x="0" y="0"/>
                </a:moveTo>
                <a:lnTo>
                  <a:pt x="833420" y="0"/>
                </a:lnTo>
                <a:lnTo>
                  <a:pt x="833420" y="883093"/>
                </a:lnTo>
                <a:lnTo>
                  <a:pt x="0" y="8830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32669" y="6090662"/>
            <a:ext cx="1023218" cy="883155"/>
          </a:xfrm>
          <a:custGeom>
            <a:avLst/>
            <a:gdLst/>
            <a:ahLst/>
            <a:cxnLst/>
            <a:rect r="r" b="b" t="t" l="l"/>
            <a:pathLst>
              <a:path h="883155" w="1023218">
                <a:moveTo>
                  <a:pt x="0" y="0"/>
                </a:moveTo>
                <a:lnTo>
                  <a:pt x="1023218" y="0"/>
                </a:lnTo>
                <a:lnTo>
                  <a:pt x="1023218" y="883155"/>
                </a:lnTo>
                <a:lnTo>
                  <a:pt x="0" y="8831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548601" y="8493100"/>
            <a:ext cx="1391355" cy="139135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723318" y="8693508"/>
            <a:ext cx="1032569" cy="1032569"/>
          </a:xfrm>
          <a:custGeom>
            <a:avLst/>
            <a:gdLst/>
            <a:ahLst/>
            <a:cxnLst/>
            <a:rect r="r" b="b" t="t" l="l"/>
            <a:pathLst>
              <a:path h="1032569" w="1032569">
                <a:moveTo>
                  <a:pt x="0" y="0"/>
                </a:moveTo>
                <a:lnTo>
                  <a:pt x="1032569" y="0"/>
                </a:lnTo>
                <a:lnTo>
                  <a:pt x="1032569" y="1032568"/>
                </a:lnTo>
                <a:lnTo>
                  <a:pt x="0" y="1032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95125" y="4496052"/>
            <a:ext cx="6838214" cy="94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Problem Statement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44000" y="974394"/>
            <a:ext cx="8115300" cy="123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Manual booking causes mistakes and delays.</a:t>
            </a:r>
          </a:p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Without a guarantee of consultation time, patients frequently travel great distances. thus resulting in overcrowding and inefficient services.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363700"/>
            <a:ext cx="6798648" cy="51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Inefficient Appointment Systems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2784649"/>
            <a:ext cx="8115300" cy="92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Records on paper are vulnerable to destruction or loss.</a:t>
            </a:r>
          </a:p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The quality of care is impacted when patient history is not centrally accessible.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44000" y="2173955"/>
            <a:ext cx="5964667" cy="51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Poor Record Management: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44000" y="4901492"/>
            <a:ext cx="8115300" cy="61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499" indent="-195750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Access to medical professionals and specialists is a problem in rural places. The doctor-to-patient ratio is 0.85 to 1000 people.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4182694"/>
            <a:ext cx="5048519" cy="51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Accessibility Issues: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6624633"/>
            <a:ext cx="7557735" cy="1554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Only 56% of healthcare facilities have dependable energy, even if 90% of them have wireless internet access.</a:t>
            </a:r>
          </a:p>
          <a:p>
            <a:pPr algn="just" marL="391497" indent="-195749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Particularly in rural areas, there is a lack of knowledge and confidence in digital health tools like telemedicine and e-consultation services.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6013939"/>
            <a:ext cx="5964667" cy="51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Low Adoption of Technologies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5125" y="5575066"/>
            <a:ext cx="6411500" cy="105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Challenges in Nepal's Healthcare System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7141" y="8559775"/>
            <a:ext cx="5964667" cy="51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30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Lack of unified health system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9160202"/>
            <a:ext cx="8115300" cy="611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1499" indent="-195750" lvl="1">
              <a:lnSpc>
                <a:spcPts val="2538"/>
              </a:lnSpc>
              <a:buFont typeface="Arial"/>
              <a:buChar char="•"/>
            </a:pPr>
            <a:r>
              <a:rPr lang="en-US" sz="181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There is currently no system for scheduling appointments that can link patients and physicians in various locations, which could result in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0" y="8693508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3137" y="8778234"/>
            <a:ext cx="5878286" cy="4114800"/>
          </a:xfrm>
          <a:custGeom>
            <a:avLst/>
            <a:gdLst/>
            <a:ahLst/>
            <a:cxnLst/>
            <a:rect r="r" b="b" t="t" l="l"/>
            <a:pathLst>
              <a:path h="4114800" w="5878286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74179" y="-2057400"/>
            <a:ext cx="4584735" cy="4114800"/>
          </a:xfrm>
          <a:custGeom>
            <a:avLst/>
            <a:gdLst/>
            <a:ahLst/>
            <a:cxnLst/>
            <a:rect r="r" b="b" t="t" l="l"/>
            <a:pathLst>
              <a:path h="4114800" w="4584735">
                <a:moveTo>
                  <a:pt x="0" y="0"/>
                </a:moveTo>
                <a:lnTo>
                  <a:pt x="4584735" y="0"/>
                </a:lnTo>
                <a:lnTo>
                  <a:pt x="45847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4170" y="2532733"/>
            <a:ext cx="8521418" cy="1070052"/>
            <a:chOff x="0" y="0"/>
            <a:chExt cx="2498455" cy="3137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8455" cy="313736"/>
            </a:xfrm>
            <a:custGeom>
              <a:avLst/>
              <a:gdLst/>
              <a:ahLst/>
              <a:cxnLst/>
              <a:rect r="r" b="b" t="t" l="l"/>
              <a:pathLst>
                <a:path h="313736" w="2498455">
                  <a:moveTo>
                    <a:pt x="2295255" y="0"/>
                  </a:moveTo>
                  <a:lnTo>
                    <a:pt x="203200" y="0"/>
                  </a:lnTo>
                  <a:lnTo>
                    <a:pt x="0" y="156868"/>
                  </a:lnTo>
                  <a:lnTo>
                    <a:pt x="203200" y="313736"/>
                  </a:lnTo>
                  <a:lnTo>
                    <a:pt x="2295255" y="313736"/>
                  </a:lnTo>
                  <a:lnTo>
                    <a:pt x="2498455" y="156868"/>
                  </a:lnTo>
                  <a:lnTo>
                    <a:pt x="2295255" y="0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38100"/>
              <a:ext cx="2193655" cy="35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358" y="4820051"/>
            <a:ext cx="3222386" cy="3222386"/>
          </a:xfrm>
          <a:custGeom>
            <a:avLst/>
            <a:gdLst/>
            <a:ahLst/>
            <a:cxnLst/>
            <a:rect r="r" b="b" t="t" l="l"/>
            <a:pathLst>
              <a:path h="3222386" w="3222386">
                <a:moveTo>
                  <a:pt x="0" y="0"/>
                </a:moveTo>
                <a:lnTo>
                  <a:pt x="3222386" y="0"/>
                </a:lnTo>
                <a:lnTo>
                  <a:pt x="3222386" y="3222386"/>
                </a:lnTo>
                <a:lnTo>
                  <a:pt x="0" y="3222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08340" y="491188"/>
            <a:ext cx="1853686" cy="1853686"/>
          </a:xfrm>
          <a:custGeom>
            <a:avLst/>
            <a:gdLst/>
            <a:ahLst/>
            <a:cxnLst/>
            <a:rect r="r" b="b" t="t" l="l"/>
            <a:pathLst>
              <a:path h="1853686" w="1853686">
                <a:moveTo>
                  <a:pt x="0" y="0"/>
                </a:moveTo>
                <a:lnTo>
                  <a:pt x="1853686" y="0"/>
                </a:lnTo>
                <a:lnTo>
                  <a:pt x="1853686" y="1853686"/>
                </a:lnTo>
                <a:lnTo>
                  <a:pt x="0" y="1853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14593" y="2677919"/>
            <a:ext cx="13173407" cy="6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Relevance to the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43428" y="3945685"/>
            <a:ext cx="14225131" cy="442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6"/>
              </a:lnSpc>
            </a:pPr>
          </a:p>
          <a:p>
            <a:pPr algn="just">
              <a:lnSpc>
                <a:spcPts val="4436"/>
              </a:lnSpc>
            </a:pPr>
            <a:r>
              <a:rPr lang="en-US" sz="316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Because of these difficulties, it is imperative to create "DoctorSathi," a centralized online system for scheduling appointments that will: </a:t>
            </a:r>
          </a:p>
          <a:p>
            <a:pPr algn="just" marL="684243" indent="-342122" lvl="1">
              <a:lnSpc>
                <a:spcPts val="4436"/>
              </a:lnSpc>
              <a:buFont typeface="Arial"/>
              <a:buChar char="•"/>
            </a:pPr>
            <a:r>
              <a:rPr lang="en-US" sz="316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C</a:t>
            </a:r>
            <a:r>
              <a:rPr lang="en-US" sz="316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lose the communication gap between patients and medical professionals.</a:t>
            </a:r>
          </a:p>
          <a:p>
            <a:pPr algn="just" marL="684243" indent="-342122" lvl="1">
              <a:lnSpc>
                <a:spcPts val="4436"/>
              </a:lnSpc>
              <a:buFont typeface="Arial"/>
              <a:buChar char="•"/>
            </a:pPr>
            <a:r>
              <a:rPr lang="en-US" sz="316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Simplify the scheduling procedure for patients and physicians.</a:t>
            </a:r>
          </a:p>
          <a:p>
            <a:pPr algn="just" marL="684243" indent="-342122" lvl="1">
              <a:lnSpc>
                <a:spcPts val="4436"/>
              </a:lnSpc>
              <a:buFont typeface="Arial"/>
              <a:buChar char="•"/>
            </a:pPr>
            <a:r>
              <a:rPr lang="en-US" sz="3169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Make use of Nepal's expanding IT infrastructure to improve the efficiency and accessibility of healthcare.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82125" y="877823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1"/>
                </a:lnTo>
                <a:lnTo>
                  <a:pt x="0" y="1708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4179" y="-2016659"/>
            <a:ext cx="4584735" cy="4114800"/>
          </a:xfrm>
          <a:custGeom>
            <a:avLst/>
            <a:gdLst/>
            <a:ahLst/>
            <a:cxnLst/>
            <a:rect r="r" b="b" t="t" l="l"/>
            <a:pathLst>
              <a:path h="4114800" w="4584735">
                <a:moveTo>
                  <a:pt x="0" y="0"/>
                </a:moveTo>
                <a:lnTo>
                  <a:pt x="4584735" y="0"/>
                </a:lnTo>
                <a:lnTo>
                  <a:pt x="45847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08945" y="344819"/>
            <a:ext cx="8521418" cy="1070052"/>
            <a:chOff x="0" y="0"/>
            <a:chExt cx="2498455" cy="3137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8455" cy="313736"/>
            </a:xfrm>
            <a:custGeom>
              <a:avLst/>
              <a:gdLst/>
              <a:ahLst/>
              <a:cxnLst/>
              <a:rect r="r" b="b" t="t" l="l"/>
              <a:pathLst>
                <a:path h="313736" w="2498455">
                  <a:moveTo>
                    <a:pt x="2295255" y="0"/>
                  </a:moveTo>
                  <a:lnTo>
                    <a:pt x="203200" y="0"/>
                  </a:lnTo>
                  <a:lnTo>
                    <a:pt x="0" y="156868"/>
                  </a:lnTo>
                  <a:lnTo>
                    <a:pt x="203200" y="313736"/>
                  </a:lnTo>
                  <a:lnTo>
                    <a:pt x="2295255" y="313736"/>
                  </a:lnTo>
                  <a:lnTo>
                    <a:pt x="2498455" y="156868"/>
                  </a:lnTo>
                  <a:lnTo>
                    <a:pt x="2295255" y="0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38100"/>
              <a:ext cx="2193655" cy="35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82125" y="877823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1"/>
                </a:lnTo>
                <a:lnTo>
                  <a:pt x="0" y="1708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63670" y="1448202"/>
            <a:ext cx="8026999" cy="7886527"/>
          </a:xfrm>
          <a:custGeom>
            <a:avLst/>
            <a:gdLst/>
            <a:ahLst/>
            <a:cxnLst/>
            <a:rect r="r" b="b" t="t" l="l"/>
            <a:pathLst>
              <a:path h="7886527" w="8026999">
                <a:moveTo>
                  <a:pt x="0" y="0"/>
                </a:moveTo>
                <a:lnTo>
                  <a:pt x="8026999" y="0"/>
                </a:lnTo>
                <a:lnTo>
                  <a:pt x="8026999" y="7886526"/>
                </a:lnTo>
                <a:lnTo>
                  <a:pt x="0" y="7886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11622" y="1747416"/>
            <a:ext cx="1552049" cy="1558021"/>
            <a:chOff x="0" y="0"/>
            <a:chExt cx="812800" cy="8159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5928"/>
            </a:xfrm>
            <a:custGeom>
              <a:avLst/>
              <a:gdLst/>
              <a:ahLst/>
              <a:cxnLst/>
              <a:rect r="r" b="b" t="t" l="l"/>
              <a:pathLst>
                <a:path h="815928" w="812800">
                  <a:moveTo>
                    <a:pt x="812800" y="407964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12727"/>
                  </a:lnTo>
                  <a:lnTo>
                    <a:pt x="406400" y="612727"/>
                  </a:lnTo>
                  <a:lnTo>
                    <a:pt x="406400" y="815928"/>
                  </a:lnTo>
                  <a:lnTo>
                    <a:pt x="812800" y="407964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11200" cy="44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Entry Point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60597" y="7768284"/>
            <a:ext cx="1445114" cy="14451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Exit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313700" y="3014824"/>
            <a:ext cx="1923089" cy="1585887"/>
            <a:chOff x="0" y="0"/>
            <a:chExt cx="989415" cy="8159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9415" cy="815928"/>
            </a:xfrm>
            <a:custGeom>
              <a:avLst/>
              <a:gdLst/>
              <a:ahLst/>
              <a:cxnLst/>
              <a:rect r="r" b="b" t="t" l="l"/>
              <a:pathLst>
                <a:path h="815928" w="989415">
                  <a:moveTo>
                    <a:pt x="989415" y="407964"/>
                  </a:moveTo>
                  <a:lnTo>
                    <a:pt x="583015" y="0"/>
                  </a:lnTo>
                  <a:lnTo>
                    <a:pt x="583015" y="203200"/>
                  </a:lnTo>
                  <a:lnTo>
                    <a:pt x="0" y="203200"/>
                  </a:lnTo>
                  <a:lnTo>
                    <a:pt x="0" y="612727"/>
                  </a:lnTo>
                  <a:lnTo>
                    <a:pt x="583015" y="612727"/>
                  </a:lnTo>
                  <a:lnTo>
                    <a:pt x="583015" y="815928"/>
                  </a:lnTo>
                  <a:lnTo>
                    <a:pt x="989415" y="407964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65100"/>
              <a:ext cx="887815" cy="44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Decision Node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08945" y="4894153"/>
            <a:ext cx="1923089" cy="1585887"/>
            <a:chOff x="0" y="0"/>
            <a:chExt cx="989415" cy="8159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9415" cy="815928"/>
            </a:xfrm>
            <a:custGeom>
              <a:avLst/>
              <a:gdLst/>
              <a:ahLst/>
              <a:cxnLst/>
              <a:rect r="r" b="b" t="t" l="l"/>
              <a:pathLst>
                <a:path h="815928" w="989415">
                  <a:moveTo>
                    <a:pt x="989415" y="407964"/>
                  </a:moveTo>
                  <a:lnTo>
                    <a:pt x="583015" y="0"/>
                  </a:lnTo>
                  <a:lnTo>
                    <a:pt x="583015" y="203200"/>
                  </a:lnTo>
                  <a:lnTo>
                    <a:pt x="0" y="203200"/>
                  </a:lnTo>
                  <a:lnTo>
                    <a:pt x="0" y="612727"/>
                  </a:lnTo>
                  <a:lnTo>
                    <a:pt x="583015" y="612727"/>
                  </a:lnTo>
                  <a:lnTo>
                    <a:pt x="583015" y="815928"/>
                  </a:lnTo>
                  <a:lnTo>
                    <a:pt x="989415" y="407964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65100"/>
              <a:ext cx="887815" cy="44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 Node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666546" y="7113024"/>
            <a:ext cx="7568280" cy="32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Admin(clinics): Manage Users → Generate Reports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585021" y="6182397"/>
            <a:ext cx="1923089" cy="1585887"/>
            <a:chOff x="0" y="0"/>
            <a:chExt cx="989415" cy="8159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9415" cy="815928"/>
            </a:xfrm>
            <a:custGeom>
              <a:avLst/>
              <a:gdLst/>
              <a:ahLst/>
              <a:cxnLst/>
              <a:rect r="r" b="b" t="t" l="l"/>
              <a:pathLst>
                <a:path h="815928" w="989415">
                  <a:moveTo>
                    <a:pt x="989415" y="407964"/>
                  </a:moveTo>
                  <a:lnTo>
                    <a:pt x="583015" y="0"/>
                  </a:lnTo>
                  <a:lnTo>
                    <a:pt x="583015" y="203200"/>
                  </a:lnTo>
                  <a:lnTo>
                    <a:pt x="0" y="203200"/>
                  </a:lnTo>
                  <a:lnTo>
                    <a:pt x="0" y="612727"/>
                  </a:lnTo>
                  <a:lnTo>
                    <a:pt x="583015" y="612727"/>
                  </a:lnTo>
                  <a:lnTo>
                    <a:pt x="583015" y="815928"/>
                  </a:lnTo>
                  <a:lnTo>
                    <a:pt x="989415" y="407964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65100"/>
              <a:ext cx="887815" cy="447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 Node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458212" y="301950"/>
            <a:ext cx="4264006" cy="1070052"/>
            <a:chOff x="0" y="0"/>
            <a:chExt cx="1250194" cy="3137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0194" cy="313736"/>
            </a:xfrm>
            <a:custGeom>
              <a:avLst/>
              <a:gdLst/>
              <a:ahLst/>
              <a:cxnLst/>
              <a:rect r="r" b="b" t="t" l="l"/>
              <a:pathLst>
                <a:path h="313736" w="1250194">
                  <a:moveTo>
                    <a:pt x="1046994" y="0"/>
                  </a:moveTo>
                  <a:lnTo>
                    <a:pt x="203200" y="0"/>
                  </a:lnTo>
                  <a:lnTo>
                    <a:pt x="0" y="156868"/>
                  </a:lnTo>
                  <a:lnTo>
                    <a:pt x="203200" y="313736"/>
                  </a:lnTo>
                  <a:lnTo>
                    <a:pt x="1046994" y="313736"/>
                  </a:lnTo>
                  <a:lnTo>
                    <a:pt x="1250194" y="156868"/>
                  </a:lnTo>
                  <a:lnTo>
                    <a:pt x="1046994" y="0"/>
                  </a:lnTo>
                  <a:close/>
                </a:path>
              </a:pathLst>
            </a:custGeom>
            <a:solidFill>
              <a:srgbClr val="3D5A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52400" y="-38100"/>
              <a:ext cx="945394" cy="351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3529037" y="1548708"/>
            <a:ext cx="2067575" cy="2067575"/>
          </a:xfrm>
          <a:custGeom>
            <a:avLst/>
            <a:gdLst/>
            <a:ahLst/>
            <a:cxnLst/>
            <a:rect r="r" b="b" t="t" l="l"/>
            <a:pathLst>
              <a:path h="2067575" w="2067575">
                <a:moveTo>
                  <a:pt x="0" y="0"/>
                </a:moveTo>
                <a:lnTo>
                  <a:pt x="2067575" y="0"/>
                </a:lnTo>
                <a:lnTo>
                  <a:pt x="2067575" y="2067575"/>
                </a:lnTo>
                <a:lnTo>
                  <a:pt x="0" y="2067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830946" y="3996849"/>
            <a:ext cx="1765666" cy="2156539"/>
          </a:xfrm>
          <a:custGeom>
            <a:avLst/>
            <a:gdLst/>
            <a:ahLst/>
            <a:cxnLst/>
            <a:rect r="r" b="b" t="t" l="l"/>
            <a:pathLst>
              <a:path h="2156539" w="1765666">
                <a:moveTo>
                  <a:pt x="0" y="0"/>
                </a:moveTo>
                <a:lnTo>
                  <a:pt x="1765666" y="0"/>
                </a:lnTo>
                <a:lnTo>
                  <a:pt x="1765666" y="2156538"/>
                </a:lnTo>
                <a:lnTo>
                  <a:pt x="0" y="21565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830946" y="6641159"/>
            <a:ext cx="1972532" cy="2057400"/>
          </a:xfrm>
          <a:custGeom>
            <a:avLst/>
            <a:gdLst/>
            <a:ahLst/>
            <a:cxnLst/>
            <a:rect r="r" b="b" t="t" l="l"/>
            <a:pathLst>
              <a:path h="2057400" w="1972532">
                <a:moveTo>
                  <a:pt x="0" y="0"/>
                </a:moveTo>
                <a:lnTo>
                  <a:pt x="1972532" y="0"/>
                </a:lnTo>
                <a:lnTo>
                  <a:pt x="197253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986669" y="497707"/>
            <a:ext cx="2965972" cy="6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WorkFlow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717982" y="1699791"/>
            <a:ext cx="350334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Options: Log In / Register</a:t>
            </a:r>
          </a:p>
          <a:p>
            <a:pPr algn="ctr">
              <a:lnSpc>
                <a:spcPts val="280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5783295" y="3568658"/>
            <a:ext cx="4947069" cy="70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 in based upon user category e.g. Doctors, Users &amp; Admin(clinics)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275245" y="5095875"/>
            <a:ext cx="5066296" cy="70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Patients: Search → Book Appointment → View EHR → Get Notifications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02468" y="6432415"/>
            <a:ext cx="5580957" cy="70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1"/>
              </a:lnSpc>
            </a:pPr>
            <a:r>
              <a:rPr lang="en-US" sz="200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Doctors: Manage Schedules→ Consult→ Update Records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56155" y="8358834"/>
            <a:ext cx="802699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Log Out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29037" y="454837"/>
            <a:ext cx="2965972" cy="6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9"/>
              </a:lnSpc>
              <a:spcBef>
                <a:spcPct val="0"/>
              </a:spcBef>
            </a:pPr>
            <a:r>
              <a:rPr lang="en-US" sz="403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Actors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846472" y="2374533"/>
            <a:ext cx="17514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D5A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Patient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846472" y="4805878"/>
            <a:ext cx="17514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D5A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Doctors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46472" y="7286953"/>
            <a:ext cx="17514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D5A8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4527" y="1583860"/>
            <a:ext cx="3686853" cy="8448337"/>
            <a:chOff x="0" y="0"/>
            <a:chExt cx="971023" cy="2225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1023" cy="2225076"/>
            </a:xfrm>
            <a:custGeom>
              <a:avLst/>
              <a:gdLst/>
              <a:ahLst/>
              <a:cxnLst/>
              <a:rect r="r" b="b" t="t" l="l"/>
              <a:pathLst>
                <a:path h="2225076" w="971023">
                  <a:moveTo>
                    <a:pt x="107093" y="0"/>
                  </a:moveTo>
                  <a:lnTo>
                    <a:pt x="863930" y="0"/>
                  </a:lnTo>
                  <a:cubicBezTo>
                    <a:pt x="923076" y="0"/>
                    <a:pt x="971023" y="47947"/>
                    <a:pt x="971023" y="107093"/>
                  </a:cubicBezTo>
                  <a:lnTo>
                    <a:pt x="971023" y="2117983"/>
                  </a:lnTo>
                  <a:cubicBezTo>
                    <a:pt x="971023" y="2146386"/>
                    <a:pt x="959740" y="2173625"/>
                    <a:pt x="939656" y="2193710"/>
                  </a:cubicBezTo>
                  <a:cubicBezTo>
                    <a:pt x="919572" y="2213793"/>
                    <a:pt x="892332" y="2225076"/>
                    <a:pt x="863930" y="2225076"/>
                  </a:cubicBezTo>
                  <a:lnTo>
                    <a:pt x="107093" y="2225076"/>
                  </a:lnTo>
                  <a:cubicBezTo>
                    <a:pt x="78691" y="2225076"/>
                    <a:pt x="51451" y="2213793"/>
                    <a:pt x="31367" y="2193710"/>
                  </a:cubicBezTo>
                  <a:cubicBezTo>
                    <a:pt x="11283" y="2173625"/>
                    <a:pt x="0" y="2146386"/>
                    <a:pt x="0" y="2117983"/>
                  </a:cubicBezTo>
                  <a:lnTo>
                    <a:pt x="0" y="107093"/>
                  </a:lnTo>
                  <a:cubicBezTo>
                    <a:pt x="0" y="78691"/>
                    <a:pt x="11283" y="51451"/>
                    <a:pt x="31367" y="31367"/>
                  </a:cubicBezTo>
                  <a:cubicBezTo>
                    <a:pt x="51451" y="11283"/>
                    <a:pt x="78691" y="0"/>
                    <a:pt x="107093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71023" cy="2263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67779" y="1583860"/>
            <a:ext cx="3686853" cy="8448337"/>
            <a:chOff x="0" y="0"/>
            <a:chExt cx="971023" cy="2225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1023" cy="2225076"/>
            </a:xfrm>
            <a:custGeom>
              <a:avLst/>
              <a:gdLst/>
              <a:ahLst/>
              <a:cxnLst/>
              <a:rect r="r" b="b" t="t" l="l"/>
              <a:pathLst>
                <a:path h="2225076" w="971023">
                  <a:moveTo>
                    <a:pt x="107093" y="0"/>
                  </a:moveTo>
                  <a:lnTo>
                    <a:pt x="863930" y="0"/>
                  </a:lnTo>
                  <a:cubicBezTo>
                    <a:pt x="923076" y="0"/>
                    <a:pt x="971023" y="47947"/>
                    <a:pt x="971023" y="107093"/>
                  </a:cubicBezTo>
                  <a:lnTo>
                    <a:pt x="971023" y="2117983"/>
                  </a:lnTo>
                  <a:cubicBezTo>
                    <a:pt x="971023" y="2146386"/>
                    <a:pt x="959740" y="2173625"/>
                    <a:pt x="939656" y="2193710"/>
                  </a:cubicBezTo>
                  <a:cubicBezTo>
                    <a:pt x="919572" y="2213793"/>
                    <a:pt x="892332" y="2225076"/>
                    <a:pt x="863930" y="2225076"/>
                  </a:cubicBezTo>
                  <a:lnTo>
                    <a:pt x="107093" y="2225076"/>
                  </a:lnTo>
                  <a:cubicBezTo>
                    <a:pt x="78691" y="2225076"/>
                    <a:pt x="51451" y="2213793"/>
                    <a:pt x="31367" y="2193710"/>
                  </a:cubicBezTo>
                  <a:cubicBezTo>
                    <a:pt x="11283" y="2173625"/>
                    <a:pt x="0" y="2146386"/>
                    <a:pt x="0" y="2117983"/>
                  </a:cubicBezTo>
                  <a:lnTo>
                    <a:pt x="0" y="107093"/>
                  </a:lnTo>
                  <a:cubicBezTo>
                    <a:pt x="0" y="78691"/>
                    <a:pt x="11283" y="51451"/>
                    <a:pt x="31367" y="31367"/>
                  </a:cubicBezTo>
                  <a:cubicBezTo>
                    <a:pt x="51451" y="11283"/>
                    <a:pt x="78691" y="0"/>
                    <a:pt x="107093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71023" cy="2263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29326" y="1583860"/>
            <a:ext cx="3686853" cy="8448337"/>
            <a:chOff x="0" y="0"/>
            <a:chExt cx="971023" cy="22250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1023" cy="2225076"/>
            </a:xfrm>
            <a:custGeom>
              <a:avLst/>
              <a:gdLst/>
              <a:ahLst/>
              <a:cxnLst/>
              <a:rect r="r" b="b" t="t" l="l"/>
              <a:pathLst>
                <a:path h="2225076" w="971023">
                  <a:moveTo>
                    <a:pt x="107093" y="0"/>
                  </a:moveTo>
                  <a:lnTo>
                    <a:pt x="863930" y="0"/>
                  </a:lnTo>
                  <a:cubicBezTo>
                    <a:pt x="923076" y="0"/>
                    <a:pt x="971023" y="47947"/>
                    <a:pt x="971023" y="107093"/>
                  </a:cubicBezTo>
                  <a:lnTo>
                    <a:pt x="971023" y="2117983"/>
                  </a:lnTo>
                  <a:cubicBezTo>
                    <a:pt x="971023" y="2146386"/>
                    <a:pt x="959740" y="2173625"/>
                    <a:pt x="939656" y="2193710"/>
                  </a:cubicBezTo>
                  <a:cubicBezTo>
                    <a:pt x="919572" y="2213793"/>
                    <a:pt x="892332" y="2225076"/>
                    <a:pt x="863930" y="2225076"/>
                  </a:cubicBezTo>
                  <a:lnTo>
                    <a:pt x="107093" y="2225076"/>
                  </a:lnTo>
                  <a:cubicBezTo>
                    <a:pt x="78691" y="2225076"/>
                    <a:pt x="51451" y="2213793"/>
                    <a:pt x="31367" y="2193710"/>
                  </a:cubicBezTo>
                  <a:cubicBezTo>
                    <a:pt x="11283" y="2173625"/>
                    <a:pt x="0" y="2146386"/>
                    <a:pt x="0" y="2117983"/>
                  </a:cubicBezTo>
                  <a:lnTo>
                    <a:pt x="0" y="107093"/>
                  </a:lnTo>
                  <a:cubicBezTo>
                    <a:pt x="0" y="78691"/>
                    <a:pt x="11283" y="51451"/>
                    <a:pt x="31367" y="31367"/>
                  </a:cubicBezTo>
                  <a:cubicBezTo>
                    <a:pt x="51451" y="11283"/>
                    <a:pt x="78691" y="0"/>
                    <a:pt x="107093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71023" cy="2263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73472" y="487692"/>
            <a:ext cx="2545921" cy="1082017"/>
          </a:xfrm>
          <a:custGeom>
            <a:avLst/>
            <a:gdLst/>
            <a:ahLst/>
            <a:cxnLst/>
            <a:rect r="r" b="b" t="t" l="l"/>
            <a:pathLst>
              <a:path h="1082017" w="2545921">
                <a:moveTo>
                  <a:pt x="0" y="0"/>
                </a:moveTo>
                <a:lnTo>
                  <a:pt x="2545921" y="0"/>
                </a:lnTo>
                <a:lnTo>
                  <a:pt x="2545921" y="1082016"/>
                </a:lnTo>
                <a:lnTo>
                  <a:pt x="0" y="1082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41030" y="1955882"/>
            <a:ext cx="842562" cy="842562"/>
          </a:xfrm>
          <a:custGeom>
            <a:avLst/>
            <a:gdLst/>
            <a:ahLst/>
            <a:cxnLst/>
            <a:rect r="r" b="b" t="t" l="l"/>
            <a:pathLst>
              <a:path h="842562" w="842562">
                <a:moveTo>
                  <a:pt x="0" y="0"/>
                </a:moveTo>
                <a:lnTo>
                  <a:pt x="842562" y="0"/>
                </a:lnTo>
                <a:lnTo>
                  <a:pt x="842562" y="842562"/>
                </a:lnTo>
                <a:lnTo>
                  <a:pt x="0" y="842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10785" y="1931514"/>
            <a:ext cx="891298" cy="891298"/>
          </a:xfrm>
          <a:custGeom>
            <a:avLst/>
            <a:gdLst/>
            <a:ahLst/>
            <a:cxnLst/>
            <a:rect r="r" b="b" t="t" l="l"/>
            <a:pathLst>
              <a:path h="891298" w="891298">
                <a:moveTo>
                  <a:pt x="0" y="0"/>
                </a:moveTo>
                <a:lnTo>
                  <a:pt x="891297" y="0"/>
                </a:lnTo>
                <a:lnTo>
                  <a:pt x="891297" y="891298"/>
                </a:lnTo>
                <a:lnTo>
                  <a:pt x="0" y="891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40557" y="1900315"/>
            <a:ext cx="853223" cy="898129"/>
          </a:xfrm>
          <a:custGeom>
            <a:avLst/>
            <a:gdLst/>
            <a:ahLst/>
            <a:cxnLst/>
            <a:rect r="r" b="b" t="t" l="l"/>
            <a:pathLst>
              <a:path h="898129" w="853223">
                <a:moveTo>
                  <a:pt x="0" y="0"/>
                </a:moveTo>
                <a:lnTo>
                  <a:pt x="853223" y="0"/>
                </a:lnTo>
                <a:lnTo>
                  <a:pt x="853223" y="898129"/>
                </a:lnTo>
                <a:lnTo>
                  <a:pt x="0" y="898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35254" y="1569708"/>
            <a:ext cx="3686853" cy="8462488"/>
            <a:chOff x="0" y="0"/>
            <a:chExt cx="971023" cy="2228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1023" cy="2228803"/>
            </a:xfrm>
            <a:custGeom>
              <a:avLst/>
              <a:gdLst/>
              <a:ahLst/>
              <a:cxnLst/>
              <a:rect r="r" b="b" t="t" l="l"/>
              <a:pathLst>
                <a:path h="2228803" w="971023">
                  <a:moveTo>
                    <a:pt x="107093" y="0"/>
                  </a:moveTo>
                  <a:lnTo>
                    <a:pt x="863930" y="0"/>
                  </a:lnTo>
                  <a:cubicBezTo>
                    <a:pt x="923076" y="0"/>
                    <a:pt x="971023" y="47947"/>
                    <a:pt x="971023" y="107093"/>
                  </a:cubicBezTo>
                  <a:lnTo>
                    <a:pt x="971023" y="2121710"/>
                  </a:lnTo>
                  <a:cubicBezTo>
                    <a:pt x="971023" y="2150113"/>
                    <a:pt x="959740" y="2177353"/>
                    <a:pt x="939656" y="2197437"/>
                  </a:cubicBezTo>
                  <a:cubicBezTo>
                    <a:pt x="919572" y="2217520"/>
                    <a:pt x="892332" y="2228803"/>
                    <a:pt x="863930" y="2228803"/>
                  </a:cubicBezTo>
                  <a:lnTo>
                    <a:pt x="107093" y="2228803"/>
                  </a:lnTo>
                  <a:cubicBezTo>
                    <a:pt x="78691" y="2228803"/>
                    <a:pt x="51451" y="2217520"/>
                    <a:pt x="31367" y="2197437"/>
                  </a:cubicBezTo>
                  <a:cubicBezTo>
                    <a:pt x="11283" y="2177353"/>
                    <a:pt x="0" y="2150113"/>
                    <a:pt x="0" y="2121710"/>
                  </a:cubicBezTo>
                  <a:lnTo>
                    <a:pt x="0" y="107093"/>
                  </a:lnTo>
                  <a:cubicBezTo>
                    <a:pt x="0" y="78691"/>
                    <a:pt x="11283" y="51451"/>
                    <a:pt x="31367" y="31367"/>
                  </a:cubicBezTo>
                  <a:cubicBezTo>
                    <a:pt x="51451" y="11283"/>
                    <a:pt x="78691" y="0"/>
                    <a:pt x="107093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71023" cy="2266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86B0C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extensive security and usability testing.</a:t>
              </a:r>
            </a:p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243903" y="1900315"/>
            <a:ext cx="1015127" cy="922497"/>
          </a:xfrm>
          <a:custGeom>
            <a:avLst/>
            <a:gdLst/>
            <a:ahLst/>
            <a:cxnLst/>
            <a:rect r="r" b="b" t="t" l="l"/>
            <a:pathLst>
              <a:path h="922497" w="1015127">
                <a:moveTo>
                  <a:pt x="0" y="0"/>
                </a:moveTo>
                <a:lnTo>
                  <a:pt x="1015127" y="0"/>
                </a:lnTo>
                <a:lnTo>
                  <a:pt x="1015127" y="922497"/>
                </a:lnTo>
                <a:lnTo>
                  <a:pt x="0" y="922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421911" y="344010"/>
            <a:ext cx="11341743" cy="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Steps to Build DoctorSathi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2617" y="3709228"/>
            <a:ext cx="3239387" cy="5706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370" indent="-236685" lvl="1">
              <a:lnSpc>
                <a:spcPts val="3069"/>
              </a:lnSpc>
              <a:buFont typeface="Arial"/>
              <a:buChar char="•"/>
            </a:pPr>
            <a:r>
              <a:rPr lang="en-US" sz="219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Research and collect info about tech, healthcare systems, and data.</a:t>
            </a:r>
          </a:p>
          <a:p>
            <a:pPr algn="just">
              <a:lnSpc>
                <a:spcPts val="3069"/>
              </a:lnSpc>
            </a:pPr>
          </a:p>
          <a:p>
            <a:pPr algn="just" marL="473370" indent="-236685" lvl="1">
              <a:lnSpc>
                <a:spcPts val="3069"/>
              </a:lnSpc>
              <a:buFont typeface="Arial"/>
              <a:buChar char="•"/>
            </a:pPr>
            <a:r>
              <a:rPr lang="en-US" sz="219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Contact and consult healthcare providers, pharmacies and Tech people in my networks </a:t>
            </a:r>
          </a:p>
          <a:p>
            <a:pPr algn="just">
              <a:lnSpc>
                <a:spcPts val="3069"/>
              </a:lnSpc>
            </a:pPr>
          </a:p>
          <a:p>
            <a:pPr algn="just" marL="473370" indent="-236685" lvl="1">
              <a:lnSpc>
                <a:spcPts val="3069"/>
              </a:lnSpc>
              <a:buFont typeface="Arial"/>
              <a:buChar char="•"/>
            </a:pPr>
            <a:r>
              <a:rPr lang="en-US" sz="2192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Identified Key issues with healthcare system.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3576" y="3054198"/>
            <a:ext cx="3587804" cy="3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Requirement Gathering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92915" y="3579543"/>
            <a:ext cx="3293241" cy="494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2821" indent="-236410" lvl="1">
              <a:lnSpc>
                <a:spcPts val="3065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Interfaces that are easy to use for both physicians and patients.</a:t>
            </a:r>
          </a:p>
          <a:p>
            <a:pPr algn="just">
              <a:lnSpc>
                <a:spcPts val="3065"/>
              </a:lnSpc>
            </a:pPr>
          </a:p>
          <a:p>
            <a:pPr algn="just" marL="472821" indent="-236410" lvl="1">
              <a:lnSpc>
                <a:spcPts val="3065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Secure technologies were used in the backend's construction to store data.</a:t>
            </a:r>
          </a:p>
          <a:p>
            <a:pPr algn="just">
              <a:lnSpc>
                <a:spcPts val="3065"/>
              </a:lnSpc>
            </a:pPr>
          </a:p>
          <a:p>
            <a:pPr algn="just" marL="472821" indent="-236410" lvl="1">
              <a:lnSpc>
                <a:spcPts val="3065"/>
              </a:lnSpc>
              <a:buFont typeface="Arial"/>
              <a:buChar char="•"/>
            </a:pPr>
            <a:r>
              <a:rPr lang="en-US" sz="219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These two users are under admin control.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49028" y="3041879"/>
            <a:ext cx="3465137" cy="39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Design &amp; Development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22913" y="3488140"/>
            <a:ext cx="3293241" cy="592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6266" indent="-228133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Appointment Booking: Real-time scheduling with doctors.</a:t>
            </a:r>
          </a:p>
          <a:p>
            <a:pPr algn="just">
              <a:lnSpc>
                <a:spcPts val="2958"/>
              </a:lnSpc>
            </a:pPr>
          </a:p>
          <a:p>
            <a:pPr algn="just" marL="456266" indent="-228133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Report Saving: You can safely upload, read, and download reports.</a:t>
            </a:r>
          </a:p>
          <a:p>
            <a:pPr algn="just">
              <a:lnSpc>
                <a:spcPts val="2958"/>
              </a:lnSpc>
            </a:pPr>
          </a:p>
          <a:p>
            <a:pPr algn="just" marL="456266" indent="-228133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Email and SMS reminders for forthcoming appointments are examples of notifications.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4416" y="3041094"/>
            <a:ext cx="2456675" cy="39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8765" y="3054198"/>
            <a:ext cx="3373342" cy="39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7"/>
              </a:lnSpc>
              <a:spcBef>
                <a:spcPct val="0"/>
              </a:spcBef>
            </a:pPr>
            <a:r>
              <a:rPr lang="en-US" sz="2305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Testing &amp; Deployment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54329" y="3690963"/>
            <a:ext cx="3293241" cy="1841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6266" indent="-228133" lvl="1">
              <a:lnSpc>
                <a:spcPts val="2958"/>
              </a:lnSpc>
              <a:buFont typeface="Arial"/>
              <a:buChar char="•"/>
            </a:pPr>
            <a:r>
              <a:rPr lang="en-US" sz="2113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Extensive performance  and usability testing.</a:t>
            </a:r>
          </a:p>
          <a:p>
            <a:pPr algn="just">
              <a:lnSpc>
                <a:spcPts val="2958"/>
              </a:lnSpc>
            </a:pPr>
          </a:p>
          <a:p>
            <a:pPr algn="just">
              <a:lnSpc>
                <a:spcPts val="2958"/>
              </a:lnSpc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1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01092" y="1514116"/>
            <a:ext cx="14809089" cy="3984869"/>
            <a:chOff x="0" y="0"/>
            <a:chExt cx="3900336" cy="10495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00336" cy="1049513"/>
            </a:xfrm>
            <a:custGeom>
              <a:avLst/>
              <a:gdLst/>
              <a:ahLst/>
              <a:cxnLst/>
              <a:rect r="r" b="b" t="t" l="l"/>
              <a:pathLst>
                <a:path h="1049513" w="3900336">
                  <a:moveTo>
                    <a:pt x="26662" y="0"/>
                  </a:moveTo>
                  <a:lnTo>
                    <a:pt x="3873674" y="0"/>
                  </a:lnTo>
                  <a:cubicBezTo>
                    <a:pt x="3888399" y="0"/>
                    <a:pt x="3900336" y="11937"/>
                    <a:pt x="3900336" y="26662"/>
                  </a:cubicBezTo>
                  <a:lnTo>
                    <a:pt x="3900336" y="1022851"/>
                  </a:lnTo>
                  <a:cubicBezTo>
                    <a:pt x="3900336" y="1037576"/>
                    <a:pt x="3888399" y="1049513"/>
                    <a:pt x="3873674" y="1049513"/>
                  </a:cubicBezTo>
                  <a:lnTo>
                    <a:pt x="26662" y="1049513"/>
                  </a:lnTo>
                  <a:cubicBezTo>
                    <a:pt x="11937" y="1049513"/>
                    <a:pt x="0" y="1037576"/>
                    <a:pt x="0" y="1022851"/>
                  </a:cubicBezTo>
                  <a:lnTo>
                    <a:pt x="0" y="26662"/>
                  </a:lnTo>
                  <a:cubicBezTo>
                    <a:pt x="0" y="11937"/>
                    <a:pt x="11937" y="0"/>
                    <a:pt x="26662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00336" cy="1087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561639" y="135321"/>
            <a:ext cx="1726361" cy="733703"/>
          </a:xfrm>
          <a:custGeom>
            <a:avLst/>
            <a:gdLst/>
            <a:ahLst/>
            <a:cxnLst/>
            <a:rect r="r" b="b" t="t" l="l"/>
            <a:pathLst>
              <a:path h="733703" w="1726361">
                <a:moveTo>
                  <a:pt x="0" y="0"/>
                </a:moveTo>
                <a:lnTo>
                  <a:pt x="1726361" y="0"/>
                </a:lnTo>
                <a:lnTo>
                  <a:pt x="1726361" y="733703"/>
                </a:lnTo>
                <a:lnTo>
                  <a:pt x="0" y="73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9284" y="8899644"/>
            <a:ext cx="4025766" cy="1708610"/>
          </a:xfrm>
          <a:custGeom>
            <a:avLst/>
            <a:gdLst/>
            <a:ahLst/>
            <a:cxnLst/>
            <a:rect r="r" b="b" t="t" l="l"/>
            <a:pathLst>
              <a:path h="1708610" w="4025766">
                <a:moveTo>
                  <a:pt x="0" y="0"/>
                </a:moveTo>
                <a:lnTo>
                  <a:pt x="4025766" y="0"/>
                </a:lnTo>
                <a:lnTo>
                  <a:pt x="4025766" y="1708610"/>
                </a:lnTo>
                <a:lnTo>
                  <a:pt x="0" y="1708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1662" y="2751545"/>
            <a:ext cx="1081928" cy="907467"/>
          </a:xfrm>
          <a:custGeom>
            <a:avLst/>
            <a:gdLst/>
            <a:ahLst/>
            <a:cxnLst/>
            <a:rect r="r" b="b" t="t" l="l"/>
            <a:pathLst>
              <a:path h="907467" w="1081928">
                <a:moveTo>
                  <a:pt x="0" y="0"/>
                </a:moveTo>
                <a:lnTo>
                  <a:pt x="1081928" y="0"/>
                </a:lnTo>
                <a:lnTo>
                  <a:pt x="1081928" y="907467"/>
                </a:lnTo>
                <a:lnTo>
                  <a:pt x="0" y="907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137" y="8316628"/>
            <a:ext cx="841474" cy="918390"/>
          </a:xfrm>
          <a:custGeom>
            <a:avLst/>
            <a:gdLst/>
            <a:ahLst/>
            <a:cxnLst/>
            <a:rect r="r" b="b" t="t" l="l"/>
            <a:pathLst>
              <a:path h="918390" w="841474">
                <a:moveTo>
                  <a:pt x="0" y="0"/>
                </a:moveTo>
                <a:lnTo>
                  <a:pt x="841475" y="0"/>
                </a:lnTo>
                <a:lnTo>
                  <a:pt x="841475" y="918390"/>
                </a:lnTo>
                <a:lnTo>
                  <a:pt x="0" y="9183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8790" y="3943944"/>
            <a:ext cx="2294132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Frontend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(Client-side)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1911" y="344010"/>
            <a:ext cx="11341743" cy="94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3D5A80"/>
                </a:solidFill>
                <a:latin typeface="Lexend Deca"/>
                <a:ea typeface="Lexend Deca"/>
                <a:cs typeface="Lexend Deca"/>
                <a:sym typeface="Lexend Deca"/>
              </a:rPr>
              <a:t>Development tools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37919" y="1848983"/>
            <a:ext cx="1035579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HTML5 ( structures of the contents)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85177" y="9041086"/>
            <a:ext cx="11778477" cy="854561"/>
            <a:chOff x="0" y="0"/>
            <a:chExt cx="5090439" cy="3693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90439" cy="369325"/>
            </a:xfrm>
            <a:custGeom>
              <a:avLst/>
              <a:gdLst/>
              <a:ahLst/>
              <a:cxnLst/>
              <a:rect r="r" b="b" t="t" l="l"/>
              <a:pathLst>
                <a:path h="369325" w="5090439">
                  <a:moveTo>
                    <a:pt x="33522" y="0"/>
                  </a:moveTo>
                  <a:lnTo>
                    <a:pt x="5056917" y="0"/>
                  </a:lnTo>
                  <a:cubicBezTo>
                    <a:pt x="5065807" y="0"/>
                    <a:pt x="5074334" y="3532"/>
                    <a:pt x="5080621" y="9818"/>
                  </a:cubicBezTo>
                  <a:cubicBezTo>
                    <a:pt x="5086907" y="16105"/>
                    <a:pt x="5090439" y="24631"/>
                    <a:pt x="5090439" y="33522"/>
                  </a:cubicBezTo>
                  <a:lnTo>
                    <a:pt x="5090439" y="335803"/>
                  </a:lnTo>
                  <a:cubicBezTo>
                    <a:pt x="5090439" y="344694"/>
                    <a:pt x="5086907" y="353220"/>
                    <a:pt x="5080621" y="359507"/>
                  </a:cubicBezTo>
                  <a:cubicBezTo>
                    <a:pt x="5074334" y="365794"/>
                    <a:pt x="5065807" y="369325"/>
                    <a:pt x="5056917" y="369325"/>
                  </a:cubicBezTo>
                  <a:lnTo>
                    <a:pt x="33522" y="369325"/>
                  </a:lnTo>
                  <a:cubicBezTo>
                    <a:pt x="24631" y="369325"/>
                    <a:pt x="16105" y="365794"/>
                    <a:pt x="9818" y="359507"/>
                  </a:cubicBezTo>
                  <a:cubicBezTo>
                    <a:pt x="3532" y="353220"/>
                    <a:pt x="0" y="344694"/>
                    <a:pt x="0" y="335803"/>
                  </a:cubicBezTo>
                  <a:lnTo>
                    <a:pt x="0" y="33522"/>
                  </a:lnTo>
                  <a:cubicBezTo>
                    <a:pt x="0" y="24631"/>
                    <a:pt x="3532" y="16105"/>
                    <a:pt x="9818" y="9818"/>
                  </a:cubicBezTo>
                  <a:cubicBezTo>
                    <a:pt x="16105" y="3532"/>
                    <a:pt x="24631" y="0"/>
                    <a:pt x="33522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90439" cy="407425"/>
            </a:xfrm>
            <a:prstGeom prst="rect">
              <a:avLst/>
            </a:prstGeom>
          </p:spPr>
          <p:txBody>
            <a:bodyPr anchor="ctr" rtlCol="false" tIns="45209" lIns="45209" bIns="45209" rIns="45209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7919" y="5727585"/>
            <a:ext cx="14772261" cy="2690386"/>
            <a:chOff x="0" y="0"/>
            <a:chExt cx="3890637" cy="7085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90637" cy="708579"/>
            </a:xfrm>
            <a:custGeom>
              <a:avLst/>
              <a:gdLst/>
              <a:ahLst/>
              <a:cxnLst/>
              <a:rect r="r" b="b" t="t" l="l"/>
              <a:pathLst>
                <a:path h="708579" w="3890637">
                  <a:moveTo>
                    <a:pt x="26728" y="0"/>
                  </a:moveTo>
                  <a:lnTo>
                    <a:pt x="3863908" y="0"/>
                  </a:lnTo>
                  <a:cubicBezTo>
                    <a:pt x="3870997" y="0"/>
                    <a:pt x="3877795" y="2816"/>
                    <a:pt x="3882808" y="7829"/>
                  </a:cubicBezTo>
                  <a:cubicBezTo>
                    <a:pt x="3887820" y="12841"/>
                    <a:pt x="3890637" y="19640"/>
                    <a:pt x="3890637" y="26728"/>
                  </a:cubicBezTo>
                  <a:lnTo>
                    <a:pt x="3890637" y="681851"/>
                  </a:lnTo>
                  <a:cubicBezTo>
                    <a:pt x="3890637" y="696612"/>
                    <a:pt x="3878670" y="708579"/>
                    <a:pt x="3863908" y="708579"/>
                  </a:cubicBezTo>
                  <a:lnTo>
                    <a:pt x="26728" y="708579"/>
                  </a:lnTo>
                  <a:cubicBezTo>
                    <a:pt x="11967" y="708579"/>
                    <a:pt x="0" y="696612"/>
                    <a:pt x="0" y="681851"/>
                  </a:cubicBezTo>
                  <a:lnTo>
                    <a:pt x="0" y="26728"/>
                  </a:lnTo>
                  <a:cubicBezTo>
                    <a:pt x="0" y="11967"/>
                    <a:pt x="11967" y="0"/>
                    <a:pt x="26728" y="0"/>
                  </a:cubicBezTo>
                  <a:close/>
                </a:path>
              </a:pathLst>
            </a:custGeom>
            <a:solidFill>
              <a:srgbClr val="86B0C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890637" cy="74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69315" y="5745437"/>
            <a:ext cx="954275" cy="910140"/>
          </a:xfrm>
          <a:custGeom>
            <a:avLst/>
            <a:gdLst/>
            <a:ahLst/>
            <a:cxnLst/>
            <a:rect r="r" b="b" t="t" l="l"/>
            <a:pathLst>
              <a:path h="910140" w="954275">
                <a:moveTo>
                  <a:pt x="0" y="0"/>
                </a:moveTo>
                <a:lnTo>
                  <a:pt x="954275" y="0"/>
                </a:lnTo>
                <a:lnTo>
                  <a:pt x="954275" y="910140"/>
                </a:lnTo>
                <a:lnTo>
                  <a:pt x="0" y="910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8790" y="7075840"/>
            <a:ext cx="3536726" cy="101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(Server-side)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76155" y="2403746"/>
            <a:ext cx="14383145" cy="104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CSS3 has been used to make web app visually appealing and responsive.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01092" y="3041921"/>
            <a:ext cx="14383145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and jQuery has been used to add interactivity, such as handling form validation or dynamically updating content.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801092" y="4164289"/>
            <a:ext cx="14592841" cy="158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Bootstrap is used to ensures that the application looks visually fit on various screen sizes (responsive design).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837919" y="5916887"/>
            <a:ext cx="14383145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PHP, combined with CodeIgniter, is used to handle the application's logic, processes user input, and communicates with the MySQL database to fetch, store, or update data.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CodeIgniter's MVC structure organizes the application code efficiently.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71195" y="9329755"/>
            <a:ext cx="2604960" cy="80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1"/>
              </a:lnSpc>
            </a:pPr>
            <a:r>
              <a:rPr lang="en-US" sz="2286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Backend</a:t>
            </a:r>
          </a:p>
          <a:p>
            <a:pPr algn="l">
              <a:lnSpc>
                <a:spcPts val="3201"/>
              </a:lnSpc>
            </a:pPr>
            <a:r>
              <a:rPr lang="en-US" sz="2286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(Server-side)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6959" y="8983936"/>
            <a:ext cx="12214081" cy="133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129" indent="-271064" lvl="1">
              <a:lnSpc>
                <a:spcPts val="3515"/>
              </a:lnSpc>
              <a:buFont typeface="Arial"/>
              <a:buChar char="•"/>
            </a:pPr>
            <a:r>
              <a:rPr lang="en-US" b="true" sz="25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MySQL stores all the data in the webapp (e.g., user profiles, EHR) and retrieves it as needed by users, doctors, or admins.</a:t>
            </a:r>
          </a:p>
          <a:p>
            <a:pPr algn="l">
              <a:lnSpc>
                <a:spcPts val="351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DAGXs3HlrJQ</dc:identifier>
  <dcterms:modified xsi:type="dcterms:W3CDTF">2011-08-01T06:04:30Z</dcterms:modified>
  <cp:revision>1</cp:revision>
  <dc:title>DoctorSathi:</dc:title>
</cp:coreProperties>
</file>